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8288000" cy="10287000"/>
  <p:notesSz cx="6858000" cy="9144000"/>
  <p:embeddedFontLst>
    <p:embeddedFont>
      <p:font typeface="Inter" panose="020B0502030000000004" pitchFamily="34" charset="0"/>
      <p:regular r:id="rId18"/>
    </p:embeddedFont>
    <p:embeddedFont>
      <p:font typeface="Inter Bold" panose="020B0802030000000004" pitchFamily="34" charset="0"/>
      <p:regular r:id="rId19"/>
      <p:bold r:id="rId20"/>
    </p:embeddedFont>
    <p:embeddedFont>
      <p:font typeface="Inter Medium" panose="02000503000000020004" pitchFamily="2" charset="0"/>
      <p:regular r:id="rId21"/>
    </p:embeddedFont>
    <p:embeddedFont>
      <p:font typeface="Montserrat Bold" pitchFamily="2" charset="77"/>
      <p:regular r:id="rId22"/>
      <p:bold r:id="rId23"/>
    </p:embeddedFont>
    <p:embeddedFont>
      <p:font typeface="Montserrat Semi-Bold" pitchFamily="2" charset="77"/>
      <p:regular r:id="rId24"/>
      <p:bold r:id="rId25"/>
    </p:embeddedFont>
    <p:embeddedFont>
      <p:font typeface="Open Sans" panose="020B0606030504020204" pitchFamily="34" charset="0"/>
      <p:regular r:id="rId26"/>
      <p:bold r:id="rId27"/>
      <p:italic r:id="rId28"/>
      <p:boldItalic r:id="rId29"/>
    </p:embeddedFont>
    <p:embeddedFont>
      <p:font typeface="Open Sans Bold" pitchFamily="2" charset="0"/>
      <p:regular r:id="rId30"/>
      <p:bold r:id="rId31"/>
    </p:embeddedFont>
    <p:embeddedFont>
      <p:font typeface="Open Sans Italics" pitchFamily="2" charset="0"/>
      <p:regular r:id="rId32"/>
      <p:italic r:id="rId33"/>
    </p:embeddedFont>
    <p:embeddedFont>
      <p:font typeface="Open Sans Light" panose="020F0302020204030204" pitchFamily="34" charset="0"/>
      <p:regular r:id="rId34"/>
      <p:italic r:id="rId35"/>
    </p:embeddedFont>
    <p:embeddedFont>
      <p:font typeface="Open Sans Medium" pitchFamily="2" charset="0"/>
      <p:regular r:id="rId36"/>
      <p:italic r:id="rId37"/>
    </p:embeddedFont>
    <p:embeddedFont>
      <p:font typeface="Open Sans Semi-Bold" pitchFamily="2" charset="0"/>
      <p:regular r:id="rId38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CE49AE-8B62-4DD1-851E-4CA0A9622791}" v="10" dt="2026-10-13T16:25:21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09" autoAdjust="0"/>
  </p:normalViewPr>
  <p:slideViewPr>
    <p:cSldViewPr>
      <p:cViewPr varScale="1">
        <p:scale>
          <a:sx n="74" d="100"/>
          <a:sy n="74" d="100"/>
        </p:scale>
        <p:origin x="64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2.png"/><Relationship Id="rId7" Type="http://schemas.openxmlformats.org/officeDocument/2006/relationships/image" Target="../media/image21.png"/><Relationship Id="rId12" Type="http://schemas.openxmlformats.org/officeDocument/2006/relationships/image" Target="../media/image26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svg"/><Relationship Id="rId4" Type="http://schemas.openxmlformats.org/officeDocument/2006/relationships/image" Target="../media/image13.sv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sv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4D3">
            <a:alpha val="4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672554" y="6953619"/>
            <a:ext cx="5402508" cy="54025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144000" y="1958849"/>
            <a:ext cx="8081989" cy="6369302"/>
          </a:xfrm>
          <a:custGeom>
            <a:avLst/>
            <a:gdLst/>
            <a:ahLst/>
            <a:cxnLst/>
            <a:rect l="l" t="t" r="r" b="b"/>
            <a:pathLst>
              <a:path w="8081989" h="6369302">
                <a:moveTo>
                  <a:pt x="0" y="0"/>
                </a:moveTo>
                <a:lnTo>
                  <a:pt x="8081989" y="0"/>
                </a:lnTo>
                <a:lnTo>
                  <a:pt x="8081989" y="6369302"/>
                </a:lnTo>
                <a:lnTo>
                  <a:pt x="0" y="63693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TextBox 7"/>
          <p:cNvSpPr txBox="1"/>
          <p:nvPr/>
        </p:nvSpPr>
        <p:spPr>
          <a:xfrm>
            <a:off x="1298495" y="2729065"/>
            <a:ext cx="8150278" cy="39248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721"/>
              </a:lnSpc>
            </a:pPr>
            <a:r>
              <a:rPr lang="en-US" sz="11229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ON OUR WAY TO K!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390553" y="9437386"/>
            <a:ext cx="2868747" cy="368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99"/>
              </a:lnSpc>
            </a:pPr>
            <a:r>
              <a:rPr lang="en-US" sz="1999" b="1" spc="147" dirty="0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FALL 2026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298495" y="6881660"/>
            <a:ext cx="8685527" cy="447675"/>
            <a:chOff x="0" y="0"/>
            <a:chExt cx="11580703" cy="596901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596901" cy="596901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B2B08F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479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821580" y="-41487"/>
              <a:ext cx="10759123" cy="6227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919"/>
                </a:lnSpc>
              </a:pPr>
              <a:r>
                <a:rPr lang="en-US" sz="2799" b="1" spc="207">
                  <a:solidFill>
                    <a:srgbClr val="575757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PARENT INFORMATION SESSION </a:t>
              </a:r>
            </a:p>
          </p:txBody>
        </p:sp>
      </p:grpSp>
      <p:pic>
        <p:nvPicPr>
          <p:cNvPr id="15" name="Picture 14" descr="A logo with hands in a circle&#10;&#10;AI-generated content may be incorrect.">
            <a:extLst>
              <a:ext uri="{FF2B5EF4-FFF2-40B4-BE49-F238E27FC236}">
                <a16:creationId xmlns:a16="http://schemas.microsoft.com/office/drawing/2014/main" id="{30DA10CC-F2B2-0DE8-5089-7BC3146A40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560" y="190500"/>
            <a:ext cx="3058910" cy="28169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308483" cy="10287000"/>
            <a:chOff x="0" y="0"/>
            <a:chExt cx="1661493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1494" cy="2709333"/>
            </a:xfrm>
            <a:custGeom>
              <a:avLst/>
              <a:gdLst/>
              <a:ahLst/>
              <a:cxnLst/>
              <a:rect l="l" t="t" r="r" b="b"/>
              <a:pathLst>
                <a:path w="1661494" h="2709333">
                  <a:moveTo>
                    <a:pt x="0" y="0"/>
                  </a:moveTo>
                  <a:lnTo>
                    <a:pt x="1661494" y="0"/>
                  </a:lnTo>
                  <a:lnTo>
                    <a:pt x="166149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6614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28700" y="1559323"/>
            <a:ext cx="7168383" cy="7168355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" name="AutoShape 7"/>
          <p:cNvSpPr/>
          <p:nvPr/>
        </p:nvSpPr>
        <p:spPr>
          <a:xfrm flipV="1">
            <a:off x="9091167" y="3525732"/>
            <a:ext cx="4351856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8" name="Group 8"/>
          <p:cNvGrpSpPr/>
          <p:nvPr/>
        </p:nvGrpSpPr>
        <p:grpSpPr>
          <a:xfrm>
            <a:off x="11354895" y="5758205"/>
            <a:ext cx="4176257" cy="545802"/>
            <a:chOff x="0" y="0"/>
            <a:chExt cx="1099919" cy="1437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099919" cy="143750"/>
            </a:xfrm>
            <a:custGeom>
              <a:avLst/>
              <a:gdLst/>
              <a:ahLst/>
              <a:cxnLst/>
              <a:rect l="l" t="t" r="r" b="b"/>
              <a:pathLst>
                <a:path w="1099919" h="143750">
                  <a:moveTo>
                    <a:pt x="71875" y="0"/>
                  </a:moveTo>
                  <a:lnTo>
                    <a:pt x="1028044" y="0"/>
                  </a:lnTo>
                  <a:cubicBezTo>
                    <a:pt x="1067740" y="0"/>
                    <a:pt x="1099919" y="32180"/>
                    <a:pt x="1099919" y="71875"/>
                  </a:cubicBezTo>
                  <a:lnTo>
                    <a:pt x="1099919" y="71875"/>
                  </a:lnTo>
                  <a:cubicBezTo>
                    <a:pt x="1099919" y="90938"/>
                    <a:pt x="1092347" y="109219"/>
                    <a:pt x="1078868" y="122699"/>
                  </a:cubicBezTo>
                  <a:cubicBezTo>
                    <a:pt x="1065389" y="136178"/>
                    <a:pt x="1047107" y="143750"/>
                    <a:pt x="1028044" y="143750"/>
                  </a:cubicBezTo>
                  <a:lnTo>
                    <a:pt x="71875" y="143750"/>
                  </a:lnTo>
                  <a:cubicBezTo>
                    <a:pt x="52813" y="143750"/>
                    <a:pt x="34531" y="136178"/>
                    <a:pt x="21052" y="122699"/>
                  </a:cubicBezTo>
                  <a:cubicBezTo>
                    <a:pt x="7573" y="109219"/>
                    <a:pt x="0" y="90938"/>
                    <a:pt x="0" y="71875"/>
                  </a:cubicBezTo>
                  <a:lnTo>
                    <a:pt x="0" y="71875"/>
                  </a:lnTo>
                  <a:cubicBezTo>
                    <a:pt x="0" y="52813"/>
                    <a:pt x="7573" y="34531"/>
                    <a:pt x="21052" y="21052"/>
                  </a:cubicBezTo>
                  <a:cubicBezTo>
                    <a:pt x="34531" y="7573"/>
                    <a:pt x="52813" y="0"/>
                    <a:pt x="71875" y="0"/>
                  </a:cubicBez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099919" cy="1818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r>
                <a:rPr lang="en-US" sz="1899" b="1">
                  <a:solidFill>
                    <a:srgbClr val="000000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AND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028700" y="1559323"/>
            <a:ext cx="1189176" cy="1137285"/>
          </a:xfrm>
          <a:custGeom>
            <a:avLst/>
            <a:gdLst/>
            <a:ahLst/>
            <a:cxnLst/>
            <a:rect l="l" t="t" r="r" b="b"/>
            <a:pathLst>
              <a:path w="1189176" h="1137285">
                <a:moveTo>
                  <a:pt x="0" y="0"/>
                </a:moveTo>
                <a:lnTo>
                  <a:pt x="1189176" y="0"/>
                </a:lnTo>
                <a:lnTo>
                  <a:pt x="1189176" y="1137285"/>
                </a:lnTo>
                <a:lnTo>
                  <a:pt x="0" y="113728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12" name="Group 12"/>
          <p:cNvGrpSpPr/>
          <p:nvPr/>
        </p:nvGrpSpPr>
        <p:grpSpPr>
          <a:xfrm>
            <a:off x="1028700" y="8881660"/>
            <a:ext cx="715180" cy="71518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EAE4D2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091101" y="1123950"/>
            <a:ext cx="8168199" cy="1946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PURPOSE OF THIS INFORMATION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4871011" y="6031106"/>
            <a:ext cx="5402508" cy="5402508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9144000" y="3879978"/>
            <a:ext cx="8115300" cy="15533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224"/>
              </a:lnSpc>
            </a:pPr>
            <a:r>
              <a:rPr lang="en-US" sz="2400" spc="96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To provide you with an opportunity to learn more about the transition to school - </a:t>
            </a:r>
            <a:r>
              <a:rPr lang="en-US" sz="2400" b="1" spc="96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Our Way To K! </a:t>
            </a:r>
            <a:r>
              <a:rPr lang="en-US" sz="2400" spc="96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and the upcoming events.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144000" y="6618332"/>
            <a:ext cx="8115300" cy="1019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224"/>
              </a:lnSpc>
            </a:pPr>
            <a:r>
              <a:rPr lang="en-US" sz="2400" spc="96" dirty="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To share information to encourage your child’s love of learning as they get ready to go to Kindergarten.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21360" y="0"/>
            <a:ext cx="5653390" cy="10287000"/>
            <a:chOff x="0" y="0"/>
            <a:chExt cx="148895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8959" cy="2709333"/>
            </a:xfrm>
            <a:custGeom>
              <a:avLst/>
              <a:gdLst/>
              <a:ahLst/>
              <a:cxnLst/>
              <a:rect l="l" t="t" r="r" b="b"/>
              <a:pathLst>
                <a:path w="1488959" h="2709333">
                  <a:moveTo>
                    <a:pt x="0" y="0"/>
                  </a:moveTo>
                  <a:lnTo>
                    <a:pt x="1488959" y="0"/>
                  </a:lnTo>
                  <a:lnTo>
                    <a:pt x="1488959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488959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400866" y="0"/>
            <a:ext cx="863406" cy="1914819"/>
            <a:chOff x="0" y="0"/>
            <a:chExt cx="227399" cy="50431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7399" cy="504314"/>
            </a:xfrm>
            <a:custGeom>
              <a:avLst/>
              <a:gdLst/>
              <a:ahLst/>
              <a:cxnLst/>
              <a:rect l="l" t="t" r="r" b="b"/>
              <a:pathLst>
                <a:path w="227399" h="504314">
                  <a:moveTo>
                    <a:pt x="0" y="0"/>
                  </a:moveTo>
                  <a:lnTo>
                    <a:pt x="227399" y="0"/>
                  </a:lnTo>
                  <a:lnTo>
                    <a:pt x="227399" y="504314"/>
                  </a:lnTo>
                  <a:lnTo>
                    <a:pt x="0" y="504314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27399" cy="5519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-1061650" y="8036778"/>
            <a:ext cx="3803190" cy="3803190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0" y="10094695"/>
            <a:ext cx="18264272" cy="192305"/>
            <a:chOff x="0" y="0"/>
            <a:chExt cx="4810343" cy="5064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810343" cy="50648"/>
            </a:xfrm>
            <a:custGeom>
              <a:avLst/>
              <a:gdLst/>
              <a:ahLst/>
              <a:cxnLst/>
              <a:rect l="l" t="t" r="r" b="b"/>
              <a:pathLst>
                <a:path w="4810343" h="50648">
                  <a:moveTo>
                    <a:pt x="0" y="0"/>
                  </a:moveTo>
                  <a:lnTo>
                    <a:pt x="4810343" y="0"/>
                  </a:lnTo>
                  <a:lnTo>
                    <a:pt x="4810343" y="50648"/>
                  </a:lnTo>
                  <a:lnTo>
                    <a:pt x="0" y="50648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4810343" cy="982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39945" y="1104900"/>
            <a:ext cx="10534589" cy="719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15"/>
              </a:lnSpc>
            </a:pPr>
            <a:r>
              <a:rPr lang="en-US" sz="5157" b="1" dirty="0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TRANSITION TO KINDERGARTEN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3558897" y="3057929"/>
            <a:ext cx="8897438" cy="877649"/>
            <a:chOff x="0" y="0"/>
            <a:chExt cx="11863251" cy="1170199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746087" cy="1170199"/>
              <a:chOff x="0" y="0"/>
              <a:chExt cx="1212802" cy="812800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21280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2802" h="812800">
                    <a:moveTo>
                      <a:pt x="606401" y="0"/>
                    </a:moveTo>
                    <a:cubicBezTo>
                      <a:pt x="271495" y="0"/>
                      <a:pt x="0" y="181951"/>
                      <a:pt x="0" y="406400"/>
                    </a:cubicBezTo>
                    <a:cubicBezTo>
                      <a:pt x="0" y="630849"/>
                      <a:pt x="271495" y="812800"/>
                      <a:pt x="606401" y="812800"/>
                    </a:cubicBezTo>
                    <a:cubicBezTo>
                      <a:pt x="941307" y="812800"/>
                      <a:pt x="1212802" y="630849"/>
                      <a:pt x="1212802" y="406400"/>
                    </a:cubicBezTo>
                    <a:cubicBezTo>
                      <a:pt x="1212802" y="181951"/>
                      <a:pt x="941307" y="0"/>
                      <a:pt x="606401" y="0"/>
                    </a:cubicBezTo>
                    <a:close/>
                  </a:path>
                </a:pathLst>
              </a:custGeom>
              <a:solidFill>
                <a:srgbClr val="EAE4D2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113700" y="19050"/>
                <a:ext cx="985402" cy="717550"/>
              </a:xfrm>
              <a:prstGeom prst="rect">
                <a:avLst/>
              </a:prstGeom>
            </p:spPr>
            <p:txBody>
              <a:bodyPr lIns="44470" tIns="44470" rIns="44470" bIns="44470" rtlCol="0" anchor="ctr"/>
              <a:lstStyle/>
              <a:p>
                <a:pPr algn="ctr">
                  <a:lnSpc>
                    <a:spcPts val="4199"/>
                  </a:lnSpc>
                </a:pPr>
                <a:r>
                  <a:rPr lang="en-US" sz="2999" b="1">
                    <a:solidFill>
                      <a:srgbClr val="000000"/>
                    </a:solidFill>
                    <a:latin typeface="Inter Bold"/>
                    <a:ea typeface="Inter Bold"/>
                    <a:cs typeface="Inter Bold"/>
                    <a:sym typeface="Inter Bold"/>
                  </a:rPr>
                  <a:t>1</a:t>
                </a:r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2160094" y="267312"/>
              <a:ext cx="9703157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575757"/>
                  </a:solidFill>
                  <a:latin typeface="Inter"/>
                  <a:ea typeface="Inter"/>
                  <a:cs typeface="Inter"/>
                  <a:sym typeface="Inter"/>
                </a:rPr>
                <a:t>Kindergarten Registration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3558897" y="5403988"/>
            <a:ext cx="8897438" cy="877649"/>
            <a:chOff x="0" y="0"/>
            <a:chExt cx="11863251" cy="1170199"/>
          </a:xfrm>
        </p:grpSpPr>
        <p:grpSp>
          <p:nvGrpSpPr>
            <p:cNvPr id="24" name="Group 24"/>
            <p:cNvGrpSpPr/>
            <p:nvPr/>
          </p:nvGrpSpPr>
          <p:grpSpPr>
            <a:xfrm>
              <a:off x="0" y="0"/>
              <a:ext cx="1746087" cy="1170199"/>
              <a:chOff x="0" y="0"/>
              <a:chExt cx="1212802" cy="81280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121280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2802" h="812800">
                    <a:moveTo>
                      <a:pt x="606401" y="0"/>
                    </a:moveTo>
                    <a:cubicBezTo>
                      <a:pt x="271495" y="0"/>
                      <a:pt x="0" y="181951"/>
                      <a:pt x="0" y="406400"/>
                    </a:cubicBezTo>
                    <a:cubicBezTo>
                      <a:pt x="0" y="630849"/>
                      <a:pt x="271495" y="812800"/>
                      <a:pt x="606401" y="812800"/>
                    </a:cubicBezTo>
                    <a:cubicBezTo>
                      <a:pt x="941307" y="812800"/>
                      <a:pt x="1212802" y="630849"/>
                      <a:pt x="1212802" y="406400"/>
                    </a:cubicBezTo>
                    <a:cubicBezTo>
                      <a:pt x="1212802" y="181951"/>
                      <a:pt x="941307" y="0"/>
                      <a:pt x="606401" y="0"/>
                    </a:cubicBezTo>
                    <a:close/>
                  </a:path>
                </a:pathLst>
              </a:custGeom>
              <a:solidFill>
                <a:srgbClr val="EAE4D2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13700" y="19050"/>
                <a:ext cx="985402" cy="717550"/>
              </a:xfrm>
              <a:prstGeom prst="rect">
                <a:avLst/>
              </a:prstGeom>
            </p:spPr>
            <p:txBody>
              <a:bodyPr lIns="44470" tIns="44470" rIns="44470" bIns="44470" rtlCol="0" anchor="ctr"/>
              <a:lstStyle/>
              <a:p>
                <a:pPr algn="ctr">
                  <a:lnSpc>
                    <a:spcPts val="4199"/>
                  </a:lnSpc>
                </a:pPr>
                <a:r>
                  <a:rPr lang="en-US" sz="2999" b="1">
                    <a:solidFill>
                      <a:srgbClr val="000000"/>
                    </a:solidFill>
                    <a:latin typeface="Inter Bold"/>
                    <a:ea typeface="Inter Bold"/>
                    <a:cs typeface="Inter Bold"/>
                    <a:sym typeface="Inter Bold"/>
                  </a:rPr>
                  <a:t>3</a:t>
                </a:r>
              </a:p>
            </p:txBody>
          </p:sp>
        </p:grpSp>
        <p:sp>
          <p:nvSpPr>
            <p:cNvPr id="27" name="TextBox 27"/>
            <p:cNvSpPr txBox="1"/>
            <p:nvPr/>
          </p:nvSpPr>
          <p:spPr>
            <a:xfrm>
              <a:off x="2160094" y="267312"/>
              <a:ext cx="9703157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 b="1">
                  <a:solidFill>
                    <a:srgbClr val="575757"/>
                  </a:solidFill>
                  <a:latin typeface="Inter Bold"/>
                  <a:ea typeface="Inter Bold"/>
                  <a:cs typeface="Inter Bold"/>
                  <a:sym typeface="Inter Bold"/>
                </a:rPr>
                <a:t>Information for Parents/Guardians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558897" y="6576912"/>
            <a:ext cx="8897438" cy="877649"/>
            <a:chOff x="0" y="0"/>
            <a:chExt cx="11863251" cy="1170199"/>
          </a:xfrm>
        </p:grpSpPr>
        <p:grpSp>
          <p:nvGrpSpPr>
            <p:cNvPr id="29" name="Group 29"/>
            <p:cNvGrpSpPr/>
            <p:nvPr/>
          </p:nvGrpSpPr>
          <p:grpSpPr>
            <a:xfrm>
              <a:off x="0" y="0"/>
              <a:ext cx="1746087" cy="1170199"/>
              <a:chOff x="0" y="0"/>
              <a:chExt cx="1212802" cy="812800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0" y="0"/>
                <a:ext cx="121280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2802" h="812800">
                    <a:moveTo>
                      <a:pt x="606401" y="0"/>
                    </a:moveTo>
                    <a:cubicBezTo>
                      <a:pt x="271495" y="0"/>
                      <a:pt x="0" y="181951"/>
                      <a:pt x="0" y="406400"/>
                    </a:cubicBezTo>
                    <a:cubicBezTo>
                      <a:pt x="0" y="630849"/>
                      <a:pt x="271495" y="812800"/>
                      <a:pt x="606401" y="812800"/>
                    </a:cubicBezTo>
                    <a:cubicBezTo>
                      <a:pt x="941307" y="812800"/>
                      <a:pt x="1212802" y="630849"/>
                      <a:pt x="1212802" y="406400"/>
                    </a:cubicBezTo>
                    <a:cubicBezTo>
                      <a:pt x="1212802" y="181951"/>
                      <a:pt x="941307" y="0"/>
                      <a:pt x="606401" y="0"/>
                    </a:cubicBezTo>
                    <a:close/>
                  </a:path>
                </a:pathLst>
              </a:custGeom>
              <a:solidFill>
                <a:srgbClr val="EAE4D2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113700" y="19050"/>
                <a:ext cx="985402" cy="717550"/>
              </a:xfrm>
              <a:prstGeom prst="rect">
                <a:avLst/>
              </a:prstGeom>
            </p:spPr>
            <p:txBody>
              <a:bodyPr lIns="44470" tIns="44470" rIns="44470" bIns="44470" rtlCol="0" anchor="ctr"/>
              <a:lstStyle/>
              <a:p>
                <a:pPr algn="ctr">
                  <a:lnSpc>
                    <a:spcPts val="4199"/>
                  </a:lnSpc>
                </a:pPr>
                <a:r>
                  <a:rPr lang="en-US" sz="2999" b="1">
                    <a:solidFill>
                      <a:srgbClr val="000000"/>
                    </a:solidFill>
                    <a:latin typeface="Inter Bold"/>
                    <a:ea typeface="Inter Bold"/>
                    <a:cs typeface="Inter Bold"/>
                    <a:sym typeface="Inter Bold"/>
                  </a:rPr>
                  <a:t>4</a:t>
                </a:r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2160094" y="267312"/>
              <a:ext cx="9703157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575757"/>
                  </a:solidFill>
                  <a:latin typeface="Inter"/>
                  <a:ea typeface="Inter"/>
                  <a:cs typeface="Inter"/>
                  <a:sym typeface="Inter"/>
                </a:rPr>
                <a:t>School Visit #1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3558897" y="4231063"/>
            <a:ext cx="8897438" cy="877649"/>
            <a:chOff x="0" y="0"/>
            <a:chExt cx="11863251" cy="1170199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746087" cy="1170199"/>
              <a:chOff x="0" y="0"/>
              <a:chExt cx="1212802" cy="812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121280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2802" h="812800">
                    <a:moveTo>
                      <a:pt x="606401" y="0"/>
                    </a:moveTo>
                    <a:cubicBezTo>
                      <a:pt x="271495" y="0"/>
                      <a:pt x="0" y="181951"/>
                      <a:pt x="0" y="406400"/>
                    </a:cubicBezTo>
                    <a:cubicBezTo>
                      <a:pt x="0" y="630849"/>
                      <a:pt x="271495" y="812800"/>
                      <a:pt x="606401" y="812800"/>
                    </a:cubicBezTo>
                    <a:cubicBezTo>
                      <a:pt x="941307" y="812800"/>
                      <a:pt x="1212802" y="630849"/>
                      <a:pt x="1212802" y="406400"/>
                    </a:cubicBezTo>
                    <a:cubicBezTo>
                      <a:pt x="1212802" y="181951"/>
                      <a:pt x="941307" y="0"/>
                      <a:pt x="606401" y="0"/>
                    </a:cubicBezTo>
                    <a:close/>
                  </a:path>
                </a:pathLst>
              </a:custGeom>
              <a:solidFill>
                <a:srgbClr val="EAE4D2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113700" y="19050"/>
                <a:ext cx="985402" cy="717550"/>
              </a:xfrm>
              <a:prstGeom prst="rect">
                <a:avLst/>
              </a:prstGeom>
            </p:spPr>
            <p:txBody>
              <a:bodyPr lIns="44470" tIns="44470" rIns="44470" bIns="44470" rtlCol="0" anchor="ctr"/>
              <a:lstStyle/>
              <a:p>
                <a:pPr algn="ctr">
                  <a:lnSpc>
                    <a:spcPts val="4199"/>
                  </a:lnSpc>
                </a:pPr>
                <a:r>
                  <a:rPr lang="en-US" sz="2999" b="1">
                    <a:solidFill>
                      <a:srgbClr val="000000"/>
                    </a:solidFill>
                    <a:latin typeface="Inter Bold"/>
                    <a:ea typeface="Inter Bold"/>
                    <a:cs typeface="Inter Bold"/>
                    <a:sym typeface="Inter Bold"/>
                  </a:rPr>
                  <a:t>2</a:t>
                </a:r>
              </a:p>
            </p:txBody>
          </p:sp>
        </p:grpSp>
        <p:sp>
          <p:nvSpPr>
            <p:cNvPr id="37" name="TextBox 37"/>
            <p:cNvSpPr txBox="1"/>
            <p:nvPr/>
          </p:nvSpPr>
          <p:spPr>
            <a:xfrm>
              <a:off x="2160094" y="267312"/>
              <a:ext cx="9703157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575757"/>
                  </a:solidFill>
                  <a:latin typeface="Inter"/>
                  <a:ea typeface="Inter"/>
                  <a:cs typeface="Inter"/>
                  <a:sym typeface="Inter"/>
                </a:rPr>
                <a:t>Early Years Evaluation (EYE-DA)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558897" y="7749836"/>
            <a:ext cx="8897438" cy="877649"/>
            <a:chOff x="0" y="0"/>
            <a:chExt cx="11863251" cy="1170199"/>
          </a:xfrm>
        </p:grpSpPr>
        <p:grpSp>
          <p:nvGrpSpPr>
            <p:cNvPr id="39" name="Group 39"/>
            <p:cNvGrpSpPr/>
            <p:nvPr/>
          </p:nvGrpSpPr>
          <p:grpSpPr>
            <a:xfrm>
              <a:off x="0" y="0"/>
              <a:ext cx="1746087" cy="1170199"/>
              <a:chOff x="0" y="0"/>
              <a:chExt cx="1212802" cy="812800"/>
            </a:xfrm>
          </p:grpSpPr>
          <p:sp>
            <p:nvSpPr>
              <p:cNvPr id="40" name="Freeform 40"/>
              <p:cNvSpPr/>
              <p:nvPr/>
            </p:nvSpPr>
            <p:spPr>
              <a:xfrm>
                <a:off x="0" y="0"/>
                <a:ext cx="1212802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2802" h="812800">
                    <a:moveTo>
                      <a:pt x="606401" y="0"/>
                    </a:moveTo>
                    <a:cubicBezTo>
                      <a:pt x="271495" y="0"/>
                      <a:pt x="0" y="181951"/>
                      <a:pt x="0" y="406400"/>
                    </a:cubicBezTo>
                    <a:cubicBezTo>
                      <a:pt x="0" y="630849"/>
                      <a:pt x="271495" y="812800"/>
                      <a:pt x="606401" y="812800"/>
                    </a:cubicBezTo>
                    <a:cubicBezTo>
                      <a:pt x="941307" y="812800"/>
                      <a:pt x="1212802" y="630849"/>
                      <a:pt x="1212802" y="406400"/>
                    </a:cubicBezTo>
                    <a:cubicBezTo>
                      <a:pt x="1212802" y="181951"/>
                      <a:pt x="941307" y="0"/>
                      <a:pt x="606401" y="0"/>
                    </a:cubicBezTo>
                    <a:close/>
                  </a:path>
                </a:pathLst>
              </a:custGeom>
              <a:solidFill>
                <a:srgbClr val="EAE4D2"/>
              </a:solidFill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113700" y="19050"/>
                <a:ext cx="985402" cy="717550"/>
              </a:xfrm>
              <a:prstGeom prst="rect">
                <a:avLst/>
              </a:prstGeom>
            </p:spPr>
            <p:txBody>
              <a:bodyPr lIns="44470" tIns="44470" rIns="44470" bIns="44470" rtlCol="0" anchor="ctr"/>
              <a:lstStyle/>
              <a:p>
                <a:pPr algn="ctr">
                  <a:lnSpc>
                    <a:spcPts val="4199"/>
                  </a:lnSpc>
                </a:pPr>
                <a:r>
                  <a:rPr lang="en-US" sz="2999" b="1">
                    <a:solidFill>
                      <a:srgbClr val="000000"/>
                    </a:solidFill>
                    <a:latin typeface="Inter Bold"/>
                    <a:ea typeface="Inter Bold"/>
                    <a:cs typeface="Inter Bold"/>
                    <a:sym typeface="Inter Bold"/>
                  </a:rPr>
                  <a:t>5</a:t>
                </a:r>
              </a:p>
            </p:txBody>
          </p:sp>
        </p:grpSp>
        <p:sp>
          <p:nvSpPr>
            <p:cNvPr id="42" name="TextBox 42"/>
            <p:cNvSpPr txBox="1"/>
            <p:nvPr/>
          </p:nvSpPr>
          <p:spPr>
            <a:xfrm>
              <a:off x="2160094" y="267312"/>
              <a:ext cx="9703157" cy="6007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9"/>
                </a:lnSpc>
              </a:pPr>
              <a:r>
                <a:rPr lang="en-US" sz="2699">
                  <a:solidFill>
                    <a:srgbClr val="575757"/>
                  </a:solidFill>
                  <a:latin typeface="Inter"/>
                  <a:ea typeface="Inter"/>
                  <a:cs typeface="Inter"/>
                  <a:sym typeface="Inter"/>
                </a:rPr>
                <a:t>School Visit #2</a:t>
              </a:r>
            </a:p>
          </p:txBody>
        </p:sp>
      </p:grpSp>
      <p:sp>
        <p:nvSpPr>
          <p:cNvPr id="43" name="TextBox 43"/>
          <p:cNvSpPr txBox="1"/>
          <p:nvPr/>
        </p:nvSpPr>
        <p:spPr>
          <a:xfrm>
            <a:off x="839945" y="1992433"/>
            <a:ext cx="6818840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ON OUR WAY TO K! 5-STEP PROCESS</a:t>
            </a:r>
          </a:p>
        </p:txBody>
      </p:sp>
      <p:pic>
        <p:nvPicPr>
          <p:cNvPr id="44" name="Picture 43" descr="A white circle with a letter in it&#10;&#10;AI-generated content may be incorrect.">
            <a:extLst>
              <a:ext uri="{FF2B5EF4-FFF2-40B4-BE49-F238E27FC236}">
                <a16:creationId xmlns:a16="http://schemas.microsoft.com/office/drawing/2014/main" id="{067EFF2C-0573-5BDD-4F4E-C403FC182C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8596" y="2684743"/>
            <a:ext cx="1084669" cy="65283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137101" y="4421381"/>
            <a:ext cx="5402508" cy="54025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1979517" y="0"/>
            <a:ext cx="6308483" cy="10287000"/>
            <a:chOff x="0" y="0"/>
            <a:chExt cx="166149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61494" cy="2709333"/>
            </a:xfrm>
            <a:custGeom>
              <a:avLst/>
              <a:gdLst/>
              <a:ahLst/>
              <a:cxnLst/>
              <a:rect l="l" t="t" r="r" b="b"/>
              <a:pathLst>
                <a:path w="1661494" h="2709333">
                  <a:moveTo>
                    <a:pt x="0" y="0"/>
                  </a:moveTo>
                  <a:lnTo>
                    <a:pt x="1661494" y="0"/>
                  </a:lnTo>
                  <a:lnTo>
                    <a:pt x="166149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661493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4598501" y="4663928"/>
            <a:ext cx="2660799" cy="2660799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002593" y="721973"/>
            <a:ext cx="9256707" cy="2965198"/>
            <a:chOff x="0" y="0"/>
            <a:chExt cx="12342277" cy="3953597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/>
            <a:srcRect t="25960" b="25960"/>
            <a:stretch>
              <a:fillRect/>
            </a:stretch>
          </p:blipFill>
          <p:spPr>
            <a:xfrm>
              <a:off x="0" y="0"/>
              <a:ext cx="12342277" cy="3953597"/>
            </a:xfrm>
            <a:prstGeom prst="rect">
              <a:avLst/>
            </a:prstGeom>
          </p:spPr>
        </p:pic>
      </p:grpSp>
      <p:sp>
        <p:nvSpPr>
          <p:cNvPr id="13" name="AutoShape 13"/>
          <p:cNvSpPr/>
          <p:nvPr/>
        </p:nvSpPr>
        <p:spPr>
          <a:xfrm>
            <a:off x="844489" y="2984652"/>
            <a:ext cx="6008511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4" name="Freeform 14"/>
          <p:cNvSpPr/>
          <p:nvPr/>
        </p:nvSpPr>
        <p:spPr>
          <a:xfrm>
            <a:off x="13807273" y="9050754"/>
            <a:ext cx="586293" cy="483692"/>
          </a:xfrm>
          <a:custGeom>
            <a:avLst/>
            <a:gdLst/>
            <a:ahLst/>
            <a:cxnLst/>
            <a:rect l="l" t="t" r="r" b="b"/>
            <a:pathLst>
              <a:path w="586293" h="483692">
                <a:moveTo>
                  <a:pt x="0" y="0"/>
                </a:moveTo>
                <a:lnTo>
                  <a:pt x="586293" y="0"/>
                </a:lnTo>
                <a:lnTo>
                  <a:pt x="586293" y="483691"/>
                </a:lnTo>
                <a:lnTo>
                  <a:pt x="0" y="4836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5"/>
          <p:cNvSpPr txBox="1"/>
          <p:nvPr/>
        </p:nvSpPr>
        <p:spPr>
          <a:xfrm>
            <a:off x="844489" y="1824506"/>
            <a:ext cx="7158103" cy="817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195"/>
              </a:lnSpc>
            </a:pPr>
            <a:r>
              <a:rPr lang="en-US" sz="59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DOCUMENTATION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1246315" y="5501052"/>
            <a:ext cx="484704" cy="493062"/>
            <a:chOff x="0" y="0"/>
            <a:chExt cx="812800" cy="82681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2091095" y="5512632"/>
            <a:ext cx="3933532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Child’s Birth Certification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63539" y="3290931"/>
            <a:ext cx="7432781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spc="177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PLEASE ENSURE THAT YOU HAVE PROVIDED THE</a:t>
            </a:r>
            <a:r>
              <a:rPr lang="en-US" sz="2400" b="1" spc="177">
                <a:solidFill>
                  <a:srgbClr val="575757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 </a:t>
            </a: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REQUIRED </a:t>
            </a:r>
            <a:r>
              <a:rPr lang="en-US" sz="2400" spc="177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REGISTRATION INFORMATION TO THE STUDENT WELCOME CENTRE: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539609" y="9057649"/>
            <a:ext cx="3191396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 b="1">
                <a:solidFill>
                  <a:srgbClr val="000000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ASD-E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46315" y="6195503"/>
            <a:ext cx="484704" cy="493062"/>
            <a:chOff x="0" y="0"/>
            <a:chExt cx="812800" cy="82681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091095" y="6207084"/>
            <a:ext cx="3933532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Child Medicare Card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091095" y="6905584"/>
            <a:ext cx="461545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Child’s Immunization Records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246315" y="7584407"/>
            <a:ext cx="484704" cy="493062"/>
            <a:chOff x="0" y="0"/>
            <a:chExt cx="812800" cy="82681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2091095" y="7595988"/>
            <a:ext cx="787293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Proof of Residency (copy of phone/power bill, etc.)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246315" y="6894003"/>
            <a:ext cx="484704" cy="493062"/>
            <a:chOff x="0" y="0"/>
            <a:chExt cx="812800" cy="82681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9945" y="6515138"/>
            <a:ext cx="6028378" cy="2314864"/>
            <a:chOff x="0" y="0"/>
            <a:chExt cx="8037837" cy="308648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209" b="21209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839945" y="4024168"/>
            <a:ext cx="6028378" cy="2314864"/>
            <a:chOff x="0" y="0"/>
            <a:chExt cx="8037837" cy="308648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1236" b="21236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7718306" y="0"/>
            <a:ext cx="10569694" cy="10287000"/>
            <a:chOff x="0" y="0"/>
            <a:chExt cx="278378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83788" cy="2709333"/>
            </a:xfrm>
            <a:custGeom>
              <a:avLst/>
              <a:gdLst/>
              <a:ahLst/>
              <a:cxnLst/>
              <a:rect l="l" t="t" r="r" b="b"/>
              <a:pathLst>
                <a:path w="2783788" h="2709333">
                  <a:moveTo>
                    <a:pt x="0" y="0"/>
                  </a:moveTo>
                  <a:lnTo>
                    <a:pt x="2783788" y="0"/>
                  </a:lnTo>
                  <a:lnTo>
                    <a:pt x="278378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2B08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78378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839945" y="2553668"/>
            <a:ext cx="1858299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839945" y="552744"/>
            <a:ext cx="6818840" cy="994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STEP 2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9945" y="1518579"/>
            <a:ext cx="5080401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EARLY YEARS EVALUATION - DIRECT ASSESSMENT (EYE-DA)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622155" y="644762"/>
            <a:ext cx="8637145" cy="1549139"/>
            <a:chOff x="0" y="0"/>
            <a:chExt cx="11516193" cy="206551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98807" cy="1023834"/>
            </a:xfrm>
            <a:custGeom>
              <a:avLst/>
              <a:gdLst/>
              <a:ahLst/>
              <a:cxnLst/>
              <a:rect l="l" t="t" r="r" b="b"/>
              <a:pathLst>
                <a:path w="998807" h="1023834">
                  <a:moveTo>
                    <a:pt x="0" y="0"/>
                  </a:moveTo>
                  <a:lnTo>
                    <a:pt x="998807" y="0"/>
                  </a:lnTo>
                  <a:lnTo>
                    <a:pt x="998807" y="1023834"/>
                  </a:lnTo>
                  <a:lnTo>
                    <a:pt x="0" y="10238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327068" y="264659"/>
              <a:ext cx="10189126" cy="18008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3720"/>
                </a:lnSpc>
              </a:pPr>
              <a:r>
                <a:rPr lang="en-US" sz="24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The Early Years Evaluation - Direct Assessment is an assessment administered one-on-one with children soon to enter Kindergarten.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8622155" y="2475029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TextBox 16"/>
          <p:cNvSpPr txBox="1"/>
          <p:nvPr/>
        </p:nvSpPr>
        <p:spPr>
          <a:xfrm>
            <a:off x="9617456" y="2654473"/>
            <a:ext cx="7641844" cy="9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EYE-DA takes approximately 45 minutes per child.</a:t>
            </a:r>
          </a:p>
        </p:txBody>
      </p:sp>
      <p:sp>
        <p:nvSpPr>
          <p:cNvPr id="17" name="Freeform 17"/>
          <p:cNvSpPr/>
          <p:nvPr/>
        </p:nvSpPr>
        <p:spPr>
          <a:xfrm>
            <a:off x="8622155" y="4305296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TextBox 18"/>
          <p:cNvSpPr txBox="1"/>
          <p:nvPr/>
        </p:nvSpPr>
        <p:spPr>
          <a:xfrm>
            <a:off x="9617456" y="4484740"/>
            <a:ext cx="7641844" cy="9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Colourful pictures and physical activities makes the EYE-DA fun for children.</a:t>
            </a:r>
          </a:p>
        </p:txBody>
      </p:sp>
      <p:sp>
        <p:nvSpPr>
          <p:cNvPr id="19" name="Freeform 19"/>
          <p:cNvSpPr/>
          <p:nvPr/>
        </p:nvSpPr>
        <p:spPr>
          <a:xfrm>
            <a:off x="8622155" y="6135562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6"/>
                </a:lnTo>
                <a:lnTo>
                  <a:pt x="0" y="7678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0" name="TextBox 20"/>
          <p:cNvSpPr txBox="1"/>
          <p:nvPr/>
        </p:nvSpPr>
        <p:spPr>
          <a:xfrm>
            <a:off x="9617456" y="6315006"/>
            <a:ext cx="7641844" cy="1369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Parents sit with their children during the EYE-DA and will receive the results and additional information during the appointment.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102256" y="0"/>
            <a:ext cx="3185744" cy="10287000"/>
            <a:chOff x="0" y="0"/>
            <a:chExt cx="839044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39044" cy="2709333"/>
            </a:xfrm>
            <a:custGeom>
              <a:avLst/>
              <a:gdLst/>
              <a:ahLst/>
              <a:cxnLst/>
              <a:rect l="l" t="t" r="r" b="b"/>
              <a:pathLst>
                <a:path w="839044" h="2709333">
                  <a:moveTo>
                    <a:pt x="0" y="0"/>
                  </a:moveTo>
                  <a:lnTo>
                    <a:pt x="839044" y="0"/>
                  </a:lnTo>
                  <a:lnTo>
                    <a:pt x="8390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839044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144000" y="457494"/>
            <a:ext cx="9144000" cy="1495425"/>
            <a:chOff x="0" y="0"/>
            <a:chExt cx="2408296" cy="39385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08296" cy="393857"/>
            </a:xfrm>
            <a:custGeom>
              <a:avLst/>
              <a:gdLst/>
              <a:ahLst/>
              <a:cxnLst/>
              <a:rect l="l" t="t" r="r" b="b"/>
              <a:pathLst>
                <a:path w="2408296" h="393857">
                  <a:moveTo>
                    <a:pt x="0" y="0"/>
                  </a:moveTo>
                  <a:lnTo>
                    <a:pt x="2408296" y="0"/>
                  </a:lnTo>
                  <a:lnTo>
                    <a:pt x="2408296" y="393857"/>
                  </a:lnTo>
                  <a:lnTo>
                    <a:pt x="0" y="393857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408296" cy="4414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47056" y="3798123"/>
            <a:ext cx="3841628" cy="2147311"/>
            <a:chOff x="0" y="0"/>
            <a:chExt cx="5122171" cy="2863081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2"/>
            <a:srcRect t="10002" b="10002"/>
            <a:stretch>
              <a:fillRect/>
            </a:stretch>
          </p:blipFill>
          <p:spPr>
            <a:xfrm>
              <a:off x="0" y="0"/>
              <a:ext cx="5122171" cy="2863081"/>
            </a:xfrm>
            <a:prstGeom prst="rect">
              <a:avLst/>
            </a:prstGeom>
          </p:spPr>
        </p:pic>
      </p:grpSp>
      <p:sp>
        <p:nvSpPr>
          <p:cNvPr id="10" name="TextBox 10"/>
          <p:cNvSpPr txBox="1"/>
          <p:nvPr/>
        </p:nvSpPr>
        <p:spPr>
          <a:xfrm>
            <a:off x="839945" y="6158022"/>
            <a:ext cx="3848739" cy="701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</a:pPr>
            <a:r>
              <a:rPr lang="en-US" sz="201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Awareness of Self and Environment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-1061650" y="8036778"/>
            <a:ext cx="3803190" cy="380319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839945" y="6945023"/>
            <a:ext cx="3681159" cy="1025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7"/>
              </a:lnSpc>
            </a:pPr>
            <a:r>
              <a:rPr lang="en-US" sz="1791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e.g. knowing what a police officer does, knowing colors, opposites, etc.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4115913" y="963360"/>
            <a:ext cx="586293" cy="483692"/>
          </a:xfrm>
          <a:custGeom>
            <a:avLst/>
            <a:gdLst/>
            <a:ahLst/>
            <a:cxnLst/>
            <a:rect l="l" t="t" r="r" b="b"/>
            <a:pathLst>
              <a:path w="586293" h="483692">
                <a:moveTo>
                  <a:pt x="0" y="0"/>
                </a:moveTo>
                <a:lnTo>
                  <a:pt x="586293" y="0"/>
                </a:lnTo>
                <a:lnTo>
                  <a:pt x="586293" y="483692"/>
                </a:lnTo>
                <a:lnTo>
                  <a:pt x="0" y="4836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TextBox 16"/>
          <p:cNvSpPr txBox="1"/>
          <p:nvPr/>
        </p:nvSpPr>
        <p:spPr>
          <a:xfrm>
            <a:off x="9418897" y="837666"/>
            <a:ext cx="8594206" cy="6493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22"/>
              </a:lnSpc>
            </a:pPr>
            <a:r>
              <a:rPr lang="en-US" sz="3730" b="1" spc="276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WHAT DOES THE EYE-DA ASSESS?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4938855" y="3798123"/>
            <a:ext cx="3841628" cy="2147311"/>
            <a:chOff x="0" y="0"/>
            <a:chExt cx="5122171" cy="2863081"/>
          </a:xfrm>
        </p:grpSpPr>
        <p:pic>
          <p:nvPicPr>
            <p:cNvPr id="18" name="Picture 18"/>
            <p:cNvPicPr>
              <a:picLocks noChangeAspect="1"/>
            </p:cNvPicPr>
            <p:nvPr/>
          </p:nvPicPr>
          <p:blipFill>
            <a:blip r:embed="rId5"/>
            <a:srcRect t="8051" b="8051"/>
            <a:stretch>
              <a:fillRect/>
            </a:stretch>
          </p:blipFill>
          <p:spPr>
            <a:xfrm>
              <a:off x="0" y="0"/>
              <a:ext cx="5122171" cy="2863081"/>
            </a:xfrm>
            <a:prstGeom prst="rect">
              <a:avLst/>
            </a:prstGeom>
          </p:spPr>
        </p:pic>
      </p:grpSp>
      <p:sp>
        <p:nvSpPr>
          <p:cNvPr id="19" name="TextBox 19"/>
          <p:cNvSpPr txBox="1"/>
          <p:nvPr/>
        </p:nvSpPr>
        <p:spPr>
          <a:xfrm>
            <a:off x="4938855" y="6270803"/>
            <a:ext cx="3848739" cy="34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</a:pPr>
            <a:r>
              <a:rPr lang="en-US" sz="201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Cognitive Skills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9030653" y="3798123"/>
            <a:ext cx="3841628" cy="2147311"/>
            <a:chOff x="0" y="0"/>
            <a:chExt cx="5122171" cy="2863081"/>
          </a:xfrm>
        </p:grpSpPr>
        <p:pic>
          <p:nvPicPr>
            <p:cNvPr id="21" name="Picture 21"/>
            <p:cNvPicPr>
              <a:picLocks noChangeAspect="1"/>
            </p:cNvPicPr>
            <p:nvPr/>
          </p:nvPicPr>
          <p:blipFill>
            <a:blip r:embed="rId6"/>
            <a:srcRect t="8051" b="8051"/>
            <a:stretch>
              <a:fillRect/>
            </a:stretch>
          </p:blipFill>
          <p:spPr>
            <a:xfrm>
              <a:off x="0" y="0"/>
              <a:ext cx="5122171" cy="2863081"/>
            </a:xfrm>
            <a:prstGeom prst="rect">
              <a:avLst/>
            </a:prstGeom>
          </p:spPr>
        </p:pic>
      </p:grpSp>
      <p:sp>
        <p:nvSpPr>
          <p:cNvPr id="22" name="TextBox 22"/>
          <p:cNvSpPr txBox="1"/>
          <p:nvPr/>
        </p:nvSpPr>
        <p:spPr>
          <a:xfrm>
            <a:off x="9035244" y="6270803"/>
            <a:ext cx="3848739" cy="34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</a:pPr>
            <a:r>
              <a:rPr lang="en-US" sz="201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Language and Communication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3122452" y="3798123"/>
            <a:ext cx="3841628" cy="2147311"/>
            <a:chOff x="0" y="0"/>
            <a:chExt cx="5122171" cy="2863081"/>
          </a:xfrm>
        </p:grpSpPr>
        <p:pic>
          <p:nvPicPr>
            <p:cNvPr id="24" name="Picture 24"/>
            <p:cNvPicPr>
              <a:picLocks noChangeAspect="1"/>
            </p:cNvPicPr>
            <p:nvPr/>
          </p:nvPicPr>
          <p:blipFill>
            <a:blip r:embed="rId7"/>
            <a:srcRect t="8051" b="8051"/>
            <a:stretch>
              <a:fillRect/>
            </a:stretch>
          </p:blipFill>
          <p:spPr>
            <a:xfrm>
              <a:off x="0" y="0"/>
              <a:ext cx="5122171" cy="2863081"/>
            </a:xfrm>
            <a:prstGeom prst="rect">
              <a:avLst/>
            </a:prstGeom>
          </p:spPr>
        </p:pic>
      </p:grpSp>
      <p:sp>
        <p:nvSpPr>
          <p:cNvPr id="25" name="TextBox 25"/>
          <p:cNvSpPr txBox="1"/>
          <p:nvPr/>
        </p:nvSpPr>
        <p:spPr>
          <a:xfrm>
            <a:off x="13199131" y="6270803"/>
            <a:ext cx="3848739" cy="34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22"/>
              </a:lnSpc>
            </a:pPr>
            <a:r>
              <a:rPr lang="en-US" sz="2015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Physical Development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015533" y="6945023"/>
            <a:ext cx="3681159" cy="66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7"/>
              </a:lnSpc>
            </a:pPr>
            <a:r>
              <a:rPr lang="en-US" sz="1791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e.g. knowing rhymes, some letters, etc.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9191122" y="6945023"/>
            <a:ext cx="3681159" cy="66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7"/>
              </a:lnSpc>
            </a:pPr>
            <a:r>
              <a:rPr lang="en-US" sz="1791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e.g. speaking full sentences, understanding instructions, etc.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366710" y="6945023"/>
            <a:ext cx="3681159" cy="6648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777"/>
              </a:lnSpc>
            </a:pPr>
            <a:r>
              <a:rPr lang="en-US" sz="1791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e.g. using crayons, scissors, hopping on one foot, etc.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47056" y="2611308"/>
            <a:ext cx="6133034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EYE-DA ASSESSES FOUR KEY AREAS OF A CHILD’S DEVELOPMENT: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270195" y="0"/>
            <a:ext cx="5017805" cy="10287000"/>
            <a:chOff x="0" y="0"/>
            <a:chExt cx="132156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1562" cy="2709333"/>
            </a:xfrm>
            <a:custGeom>
              <a:avLst/>
              <a:gdLst/>
              <a:ahLst/>
              <a:cxnLst/>
              <a:rect l="l" t="t" r="r" b="b"/>
              <a:pathLst>
                <a:path w="1321562" h="2709333">
                  <a:moveTo>
                    <a:pt x="0" y="0"/>
                  </a:moveTo>
                  <a:lnTo>
                    <a:pt x="1321562" y="0"/>
                  </a:lnTo>
                  <a:lnTo>
                    <a:pt x="13215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321562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9151339"/>
            <a:ext cx="1028700" cy="1135661"/>
            <a:chOff x="0" y="0"/>
            <a:chExt cx="270933" cy="29910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70933" cy="299104"/>
            </a:xfrm>
            <a:custGeom>
              <a:avLst/>
              <a:gdLst/>
              <a:ahLst/>
              <a:cxnLst/>
              <a:rect l="l" t="t" r="r" b="b"/>
              <a:pathLst>
                <a:path w="270933" h="299104">
                  <a:moveTo>
                    <a:pt x="0" y="0"/>
                  </a:moveTo>
                  <a:lnTo>
                    <a:pt x="270933" y="0"/>
                  </a:lnTo>
                  <a:lnTo>
                    <a:pt x="270933" y="299104"/>
                  </a:lnTo>
                  <a:lnTo>
                    <a:pt x="0" y="299104"/>
                  </a:ln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70933" cy="346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866642" y="0"/>
            <a:ext cx="1028700" cy="1135661"/>
            <a:chOff x="0" y="0"/>
            <a:chExt cx="270933" cy="2991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70933" cy="299104"/>
            </a:xfrm>
            <a:custGeom>
              <a:avLst/>
              <a:gdLst/>
              <a:ahLst/>
              <a:cxnLst/>
              <a:rect l="l" t="t" r="r" b="b"/>
              <a:pathLst>
                <a:path w="270933" h="299104">
                  <a:moveTo>
                    <a:pt x="0" y="0"/>
                  </a:moveTo>
                  <a:lnTo>
                    <a:pt x="270933" y="0"/>
                  </a:lnTo>
                  <a:lnTo>
                    <a:pt x="270933" y="299104"/>
                  </a:lnTo>
                  <a:lnTo>
                    <a:pt x="0" y="299104"/>
                  </a:ln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70933" cy="3467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895342" y="1135661"/>
            <a:ext cx="5363958" cy="8015678"/>
            <a:chOff x="0" y="0"/>
            <a:chExt cx="7151943" cy="10687570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2"/>
            <a:srcRect l="27707" r="27707"/>
            <a:stretch>
              <a:fillRect/>
            </a:stretch>
          </p:blipFill>
          <p:spPr>
            <a:xfrm>
              <a:off x="0" y="0"/>
              <a:ext cx="7151943" cy="10687570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3268930" y="-1565593"/>
            <a:ext cx="5402508" cy="5402508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16" name="AutoShape 16"/>
          <p:cNvSpPr/>
          <p:nvPr/>
        </p:nvSpPr>
        <p:spPr>
          <a:xfrm>
            <a:off x="1047750" y="2394905"/>
            <a:ext cx="0" cy="144201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17" name="Group 17"/>
          <p:cNvGrpSpPr/>
          <p:nvPr/>
        </p:nvGrpSpPr>
        <p:grpSpPr>
          <a:xfrm>
            <a:off x="10196488" y="1215940"/>
            <a:ext cx="715180" cy="715180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E8E4D3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20" name="Freeform 20"/>
          <p:cNvSpPr/>
          <p:nvPr/>
        </p:nvSpPr>
        <p:spPr>
          <a:xfrm>
            <a:off x="852680" y="4027415"/>
            <a:ext cx="466340" cy="478025"/>
          </a:xfrm>
          <a:custGeom>
            <a:avLst/>
            <a:gdLst/>
            <a:ahLst/>
            <a:cxnLst/>
            <a:rect l="l" t="t" r="r" b="b"/>
            <a:pathLst>
              <a:path w="466340" h="478025">
                <a:moveTo>
                  <a:pt x="0" y="0"/>
                </a:moveTo>
                <a:lnTo>
                  <a:pt x="466340" y="0"/>
                </a:lnTo>
                <a:lnTo>
                  <a:pt x="466340" y="478025"/>
                </a:lnTo>
                <a:lnTo>
                  <a:pt x="0" y="478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Freeform 21"/>
          <p:cNvSpPr/>
          <p:nvPr/>
        </p:nvSpPr>
        <p:spPr>
          <a:xfrm>
            <a:off x="852680" y="5143500"/>
            <a:ext cx="466340" cy="478025"/>
          </a:xfrm>
          <a:custGeom>
            <a:avLst/>
            <a:gdLst/>
            <a:ahLst/>
            <a:cxnLst/>
            <a:rect l="l" t="t" r="r" b="b"/>
            <a:pathLst>
              <a:path w="466340" h="478025">
                <a:moveTo>
                  <a:pt x="0" y="0"/>
                </a:moveTo>
                <a:lnTo>
                  <a:pt x="466340" y="0"/>
                </a:lnTo>
                <a:lnTo>
                  <a:pt x="466340" y="478025"/>
                </a:lnTo>
                <a:lnTo>
                  <a:pt x="0" y="4780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Freeform 22"/>
          <p:cNvSpPr/>
          <p:nvPr/>
        </p:nvSpPr>
        <p:spPr>
          <a:xfrm>
            <a:off x="3268930" y="5940119"/>
            <a:ext cx="634076" cy="634076"/>
          </a:xfrm>
          <a:custGeom>
            <a:avLst/>
            <a:gdLst/>
            <a:ahLst/>
            <a:cxnLst/>
            <a:rect l="l" t="t" r="r" b="b"/>
            <a:pathLst>
              <a:path w="634076" h="634076">
                <a:moveTo>
                  <a:pt x="0" y="0"/>
                </a:moveTo>
                <a:lnTo>
                  <a:pt x="634076" y="0"/>
                </a:lnTo>
                <a:lnTo>
                  <a:pt x="634076" y="634076"/>
                </a:lnTo>
                <a:lnTo>
                  <a:pt x="0" y="63407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3" name="TextBox 23"/>
          <p:cNvSpPr txBox="1"/>
          <p:nvPr/>
        </p:nvSpPr>
        <p:spPr>
          <a:xfrm>
            <a:off x="1015447" y="1564154"/>
            <a:ext cx="6818840" cy="648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221"/>
              </a:lnSpc>
            </a:pPr>
            <a:r>
              <a:rPr lang="en-US" sz="3729" b="1" spc="276">
                <a:solidFill>
                  <a:srgbClr val="000000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EYE-DA RESULTS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68162" y="3903590"/>
            <a:ext cx="9882968" cy="1019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24"/>
              </a:lnSpc>
            </a:pPr>
            <a:r>
              <a:rPr lang="en-US" sz="2400" spc="96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After the EYE-DA is complete, parents will receive their child’s results immediately. 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68162" y="5019675"/>
            <a:ext cx="9882968" cy="4865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24"/>
              </a:lnSpc>
            </a:pPr>
            <a:r>
              <a:rPr lang="en-US" sz="2400" spc="96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Results are presented using the color codes described below:</a:t>
            </a:r>
          </a:p>
        </p:txBody>
      </p:sp>
      <p:sp>
        <p:nvSpPr>
          <p:cNvPr id="26" name="Freeform 26"/>
          <p:cNvSpPr/>
          <p:nvPr/>
        </p:nvSpPr>
        <p:spPr>
          <a:xfrm>
            <a:off x="3268930" y="6793270"/>
            <a:ext cx="634076" cy="634076"/>
          </a:xfrm>
          <a:custGeom>
            <a:avLst/>
            <a:gdLst/>
            <a:ahLst/>
            <a:cxnLst/>
            <a:rect l="l" t="t" r="r" b="b"/>
            <a:pathLst>
              <a:path w="634076" h="634076">
                <a:moveTo>
                  <a:pt x="0" y="0"/>
                </a:moveTo>
                <a:lnTo>
                  <a:pt x="634076" y="0"/>
                </a:lnTo>
                <a:lnTo>
                  <a:pt x="634076" y="634076"/>
                </a:lnTo>
                <a:lnTo>
                  <a:pt x="0" y="6340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7" name="Freeform 27"/>
          <p:cNvSpPr/>
          <p:nvPr/>
        </p:nvSpPr>
        <p:spPr>
          <a:xfrm>
            <a:off x="3268930" y="7646421"/>
            <a:ext cx="634076" cy="634076"/>
          </a:xfrm>
          <a:custGeom>
            <a:avLst/>
            <a:gdLst/>
            <a:ahLst/>
            <a:cxnLst/>
            <a:rect l="l" t="t" r="r" b="b"/>
            <a:pathLst>
              <a:path w="634076" h="634076">
                <a:moveTo>
                  <a:pt x="0" y="0"/>
                </a:moveTo>
                <a:lnTo>
                  <a:pt x="634076" y="0"/>
                </a:lnTo>
                <a:lnTo>
                  <a:pt x="634076" y="634076"/>
                </a:lnTo>
                <a:lnTo>
                  <a:pt x="0" y="63407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8" name="Freeform 28"/>
          <p:cNvSpPr/>
          <p:nvPr/>
        </p:nvSpPr>
        <p:spPr>
          <a:xfrm>
            <a:off x="3268930" y="8499572"/>
            <a:ext cx="634076" cy="634076"/>
          </a:xfrm>
          <a:custGeom>
            <a:avLst/>
            <a:gdLst/>
            <a:ahLst/>
            <a:cxnLst/>
            <a:rect l="l" t="t" r="r" b="b"/>
            <a:pathLst>
              <a:path w="634076" h="634076">
                <a:moveTo>
                  <a:pt x="0" y="0"/>
                </a:moveTo>
                <a:lnTo>
                  <a:pt x="634076" y="0"/>
                </a:lnTo>
                <a:lnTo>
                  <a:pt x="634076" y="634076"/>
                </a:lnTo>
                <a:lnTo>
                  <a:pt x="0" y="63407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en-CA"/>
          </a:p>
        </p:txBody>
      </p:sp>
      <p:sp>
        <p:nvSpPr>
          <p:cNvPr id="29" name="TextBox 29"/>
          <p:cNvSpPr txBox="1"/>
          <p:nvPr/>
        </p:nvSpPr>
        <p:spPr>
          <a:xfrm rot="1397659">
            <a:off x="3474982" y="7954096"/>
            <a:ext cx="379607" cy="1457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235"/>
              </a:lnSpc>
              <a:spcBef>
                <a:spcPct val="0"/>
              </a:spcBef>
            </a:pPr>
            <a:r>
              <a:rPr lang="en-US" sz="7893" b="1">
                <a:solidFill>
                  <a:srgbClr val="EF2113">
                    <a:alpha val="37647"/>
                  </a:srgbClr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/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290514" y="8637502"/>
            <a:ext cx="590907" cy="3296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39"/>
              </a:lnSpc>
              <a:spcBef>
                <a:spcPct val="0"/>
              </a:spcBef>
            </a:pPr>
            <a:r>
              <a:rPr lang="en-US" sz="864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NOT COMPLETE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025513" y="5994903"/>
            <a:ext cx="5530064" cy="410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000" spc="8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Appropriate development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025513" y="6848054"/>
            <a:ext cx="5530064" cy="410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000" spc="8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Experiencing some difficulty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025513" y="7701205"/>
            <a:ext cx="5530064" cy="410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000" spc="8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Experiencing significant difficulty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025513" y="8554355"/>
            <a:ext cx="5530064" cy="1286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20"/>
              </a:lnSpc>
            </a:pPr>
            <a:r>
              <a:rPr lang="en-US" sz="2000" spc="8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Not complete </a:t>
            </a:r>
            <a:r>
              <a:rPr lang="en-US" sz="2000" i="1" spc="80">
                <a:solidFill>
                  <a:srgbClr val="575757"/>
                </a:solidFill>
                <a:latin typeface="Open Sans Italics"/>
                <a:ea typeface="Open Sans Italics"/>
                <a:cs typeface="Open Sans Italics"/>
                <a:sym typeface="Open Sans Italics"/>
              </a:rPr>
              <a:t>(child did not complete enough items in the domain to generate a result).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2478012" y="6087930"/>
            <a:ext cx="724346" cy="29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9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[Green]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2460971" y="6941081"/>
            <a:ext cx="758428" cy="29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9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[Yellow]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2700361" y="7794232"/>
            <a:ext cx="501997" cy="290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79"/>
              </a:lnSpc>
              <a:spcBef>
                <a:spcPct val="0"/>
              </a:spcBef>
            </a:pPr>
            <a:r>
              <a:rPr lang="en-US" sz="15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[</a:t>
            </a:r>
            <a:r>
              <a:rPr lang="en-US" sz="1400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Red</a:t>
            </a:r>
            <a:r>
              <a:rPr lang="en-US" sz="15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18776" y="4623473"/>
            <a:ext cx="5402508" cy="54025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598501" y="4663928"/>
            <a:ext cx="2660799" cy="266079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6315" y="3276291"/>
            <a:ext cx="484704" cy="493062"/>
            <a:chOff x="0" y="0"/>
            <a:chExt cx="812800" cy="8268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91095" y="3287872"/>
            <a:ext cx="894324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575757"/>
                </a:solidFill>
                <a:latin typeface="Inter Bold"/>
                <a:ea typeface="Inter Bold"/>
                <a:cs typeface="Inter Bold"/>
                <a:sym typeface="Inter Bold"/>
              </a:rPr>
              <a:t>Assess</a:t>
            </a:r>
            <a:r>
              <a:rPr lang="en-US" sz="2499" b="1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 areas of strength, and areas yet to be developed;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123890"/>
            <a:ext cx="7432781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19"/>
              </a:lnSpc>
            </a:pPr>
            <a:r>
              <a:rPr lang="en-US" sz="3299" b="1" spc="244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EYE-DA IS USED TO: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46315" y="3970743"/>
            <a:ext cx="484704" cy="493062"/>
            <a:chOff x="0" y="0"/>
            <a:chExt cx="812800" cy="8268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091095" y="3982324"/>
            <a:ext cx="838305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575757"/>
                </a:solidFill>
                <a:latin typeface="Inter Bold"/>
                <a:ea typeface="Inter Bold"/>
                <a:cs typeface="Inter Bold"/>
                <a:sym typeface="Inter Bold"/>
              </a:rPr>
              <a:t>Identify</a:t>
            </a:r>
            <a:r>
              <a:rPr lang="en-US" sz="2499" b="1" dirty="0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 children who may require additional resources;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46315" y="4686300"/>
            <a:ext cx="484704" cy="493062"/>
            <a:chOff x="0" y="0"/>
            <a:chExt cx="812800" cy="82681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091095" y="4697881"/>
            <a:ext cx="787293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 dirty="0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Support a </a:t>
            </a:r>
            <a:r>
              <a:rPr lang="en-US" sz="2499" b="1" dirty="0">
                <a:solidFill>
                  <a:srgbClr val="575757"/>
                </a:solidFill>
                <a:latin typeface="Inter Bold"/>
                <a:ea typeface="Inter Bold"/>
                <a:cs typeface="Inter Bold"/>
                <a:sym typeface="Inter Bold"/>
              </a:rPr>
              <a:t>positive transition</a:t>
            </a:r>
            <a:r>
              <a:rPr lang="en-US" sz="2499" b="1" dirty="0">
                <a:solidFill>
                  <a:srgbClr val="575757"/>
                </a:solidFill>
                <a:latin typeface="Inter Medium"/>
                <a:ea typeface="Inter Medium"/>
                <a:cs typeface="Inter Medium"/>
                <a:sym typeface="Inter Medium"/>
              </a:rPr>
              <a:t> to school; and,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246315" y="5402508"/>
            <a:ext cx="484704" cy="493062"/>
            <a:chOff x="0" y="0"/>
            <a:chExt cx="812800" cy="82681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091095" y="5414089"/>
            <a:ext cx="787293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b="1">
                <a:solidFill>
                  <a:srgbClr val="575757"/>
                </a:solidFill>
                <a:latin typeface="Inter Bold"/>
                <a:ea typeface="Inter Bold"/>
                <a:cs typeface="Inter Bold"/>
                <a:sym typeface="Inter Bold"/>
              </a:rPr>
              <a:t>Inform and involve</a:t>
            </a:r>
            <a:r>
              <a:rPr lang="en-US" sz="2499">
                <a:solidFill>
                  <a:srgbClr val="575757"/>
                </a:solidFill>
                <a:latin typeface="Inter"/>
                <a:ea typeface="Inter"/>
                <a:cs typeface="Inter"/>
                <a:sym typeface="Inter"/>
              </a:rPr>
              <a:t> parents/caregivers in meaningful ways. 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0" y="7910980"/>
            <a:ext cx="18288000" cy="4529132"/>
            <a:chOff x="0" y="0"/>
            <a:chExt cx="4816593" cy="119285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816592" cy="1192858"/>
            </a:xfrm>
            <a:custGeom>
              <a:avLst/>
              <a:gdLst/>
              <a:ahLst/>
              <a:cxnLst/>
              <a:rect l="l" t="t" r="r" b="b"/>
              <a:pathLst>
                <a:path w="4816592" h="1192858">
                  <a:moveTo>
                    <a:pt x="0" y="0"/>
                  </a:moveTo>
                  <a:lnTo>
                    <a:pt x="4816592" y="0"/>
                  </a:lnTo>
                  <a:lnTo>
                    <a:pt x="4816592" y="1192858"/>
                  </a:lnTo>
                  <a:lnTo>
                    <a:pt x="0" y="1192858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4816593" cy="1240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626045" y="-599201"/>
            <a:ext cx="5925122" cy="9258300"/>
            <a:chOff x="0" y="0"/>
            <a:chExt cx="7900163" cy="12344400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2"/>
            <a:srcRect l="1881" r="1881"/>
            <a:stretch>
              <a:fillRect/>
            </a:stretch>
          </p:blipFill>
          <p:spPr>
            <a:xfrm>
              <a:off x="0" y="0"/>
              <a:ext cx="7900163" cy="123444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9945" y="6515138"/>
            <a:ext cx="6028378" cy="2314864"/>
            <a:chOff x="0" y="0"/>
            <a:chExt cx="8037837" cy="308648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182" b="21182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839945" y="4024168"/>
            <a:ext cx="6028378" cy="2314864"/>
            <a:chOff x="0" y="0"/>
            <a:chExt cx="8037837" cy="308648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1182" b="21182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7718306" y="0"/>
            <a:ext cx="10569694" cy="10287000"/>
            <a:chOff x="0" y="0"/>
            <a:chExt cx="278378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83788" cy="2709333"/>
            </a:xfrm>
            <a:custGeom>
              <a:avLst/>
              <a:gdLst/>
              <a:ahLst/>
              <a:cxnLst/>
              <a:rect l="l" t="t" r="r" b="b"/>
              <a:pathLst>
                <a:path w="2783788" h="2709333">
                  <a:moveTo>
                    <a:pt x="0" y="0"/>
                  </a:moveTo>
                  <a:lnTo>
                    <a:pt x="2783788" y="0"/>
                  </a:lnTo>
                  <a:lnTo>
                    <a:pt x="278378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2B08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78378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839945" y="2553668"/>
            <a:ext cx="1858299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839945" y="552744"/>
            <a:ext cx="6818840" cy="994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STEP 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9945" y="1518579"/>
            <a:ext cx="5080401" cy="815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INFORMATION FOR PARENTS AND GUARDIANS</a:t>
            </a:r>
          </a:p>
        </p:txBody>
      </p:sp>
      <p:sp>
        <p:nvSpPr>
          <p:cNvPr id="12" name="Freeform 12"/>
          <p:cNvSpPr/>
          <p:nvPr/>
        </p:nvSpPr>
        <p:spPr>
          <a:xfrm>
            <a:off x="8684581" y="3447917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9679881" y="3627361"/>
            <a:ext cx="764184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Information sharing</a:t>
            </a:r>
          </a:p>
        </p:txBody>
      </p:sp>
      <p:sp>
        <p:nvSpPr>
          <p:cNvPr id="14" name="Freeform 14"/>
          <p:cNvSpPr/>
          <p:nvPr/>
        </p:nvSpPr>
        <p:spPr>
          <a:xfrm>
            <a:off x="8684581" y="5278184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5"/>
          <p:cNvSpPr txBox="1"/>
          <p:nvPr/>
        </p:nvSpPr>
        <p:spPr>
          <a:xfrm>
            <a:off x="9679881" y="5457628"/>
            <a:ext cx="764184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Support and transition tips</a:t>
            </a:r>
          </a:p>
        </p:txBody>
      </p:sp>
      <p:sp>
        <p:nvSpPr>
          <p:cNvPr id="16" name="Freeform 16"/>
          <p:cNvSpPr/>
          <p:nvPr/>
        </p:nvSpPr>
        <p:spPr>
          <a:xfrm>
            <a:off x="8684581" y="7108450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6"/>
                </a:lnTo>
                <a:lnTo>
                  <a:pt x="0" y="7678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TextBox 17"/>
          <p:cNvSpPr txBox="1"/>
          <p:nvPr/>
        </p:nvSpPr>
        <p:spPr>
          <a:xfrm>
            <a:off x="9679881" y="7284523"/>
            <a:ext cx="7641844" cy="9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This is an important step in supporting your child’s transition to kindergarten!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131112" y="1120434"/>
            <a:ext cx="5479126" cy="1287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WE’RE EXCITED TO HAVE YOU JOIN US FOR STEP 3 OF THE </a:t>
            </a:r>
          </a:p>
          <a:p>
            <a:pPr marL="0" lvl="0" indent="0" algn="ctr">
              <a:lnSpc>
                <a:spcPts val="3779"/>
              </a:lnSpc>
            </a:pPr>
            <a:r>
              <a:rPr lang="en-US" sz="2699" b="1" spc="199">
                <a:solidFill>
                  <a:srgbClr val="EAE4D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ON OUR WAY TO K! PROCESS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9945" y="6515138"/>
            <a:ext cx="6028378" cy="2314864"/>
            <a:chOff x="0" y="0"/>
            <a:chExt cx="8037837" cy="308648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182" b="21182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839945" y="4024168"/>
            <a:ext cx="6028378" cy="2314864"/>
            <a:chOff x="0" y="0"/>
            <a:chExt cx="8037837" cy="308648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1236" b="21236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7718306" y="0"/>
            <a:ext cx="10569694" cy="10287000"/>
            <a:chOff x="0" y="0"/>
            <a:chExt cx="278378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83788" cy="2709333"/>
            </a:xfrm>
            <a:custGeom>
              <a:avLst/>
              <a:gdLst/>
              <a:ahLst/>
              <a:cxnLst/>
              <a:rect l="l" t="t" r="r" b="b"/>
              <a:pathLst>
                <a:path w="2783788" h="2709333">
                  <a:moveTo>
                    <a:pt x="0" y="0"/>
                  </a:moveTo>
                  <a:lnTo>
                    <a:pt x="2783788" y="0"/>
                  </a:lnTo>
                  <a:lnTo>
                    <a:pt x="278378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2B08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78378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839945" y="2553668"/>
            <a:ext cx="1858299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839945" y="552744"/>
            <a:ext cx="6818840" cy="994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STEP 4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9945" y="1518579"/>
            <a:ext cx="508040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SCHOOL VISIT #1</a:t>
            </a:r>
          </a:p>
        </p:txBody>
      </p:sp>
      <p:sp>
        <p:nvSpPr>
          <p:cNvPr id="12" name="Freeform 12"/>
          <p:cNvSpPr/>
          <p:nvPr/>
        </p:nvSpPr>
        <p:spPr>
          <a:xfrm>
            <a:off x="8622155" y="2008304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9617456" y="2187748"/>
            <a:ext cx="7641844" cy="18587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This visit offers children and their parents a brief opportunity to spend time in their future school with peers and kindergarten teachers. Children will be invited to take part in activities with their parent.</a:t>
            </a:r>
          </a:p>
        </p:txBody>
      </p:sp>
      <p:sp>
        <p:nvSpPr>
          <p:cNvPr id="14" name="Freeform 14"/>
          <p:cNvSpPr/>
          <p:nvPr/>
        </p:nvSpPr>
        <p:spPr>
          <a:xfrm>
            <a:off x="8622155" y="4305296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5"/>
          <p:cNvSpPr txBox="1"/>
          <p:nvPr/>
        </p:nvSpPr>
        <p:spPr>
          <a:xfrm>
            <a:off x="9617456" y="4484740"/>
            <a:ext cx="7641844" cy="9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Invitations will be sent to you by the school and posted on the ASD-E website. </a:t>
            </a:r>
          </a:p>
        </p:txBody>
      </p:sp>
      <p:sp>
        <p:nvSpPr>
          <p:cNvPr id="16" name="Freeform 16"/>
          <p:cNvSpPr/>
          <p:nvPr/>
        </p:nvSpPr>
        <p:spPr>
          <a:xfrm>
            <a:off x="8622155" y="6135562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6"/>
                </a:lnTo>
                <a:lnTo>
                  <a:pt x="0" y="7678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TextBox 17"/>
          <p:cNvSpPr txBox="1"/>
          <p:nvPr/>
        </p:nvSpPr>
        <p:spPr>
          <a:xfrm>
            <a:off x="9617456" y="6315006"/>
            <a:ext cx="764184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This visit typically occurs in February or March.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9945" y="6515138"/>
            <a:ext cx="6028378" cy="2314864"/>
            <a:chOff x="0" y="0"/>
            <a:chExt cx="8037837" cy="3086485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1236" b="21236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839945" y="4024168"/>
            <a:ext cx="6028378" cy="2314864"/>
            <a:chOff x="0" y="0"/>
            <a:chExt cx="8037837" cy="3086485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t="21182" b="21182"/>
            <a:stretch>
              <a:fillRect/>
            </a:stretch>
          </p:blipFill>
          <p:spPr>
            <a:xfrm>
              <a:off x="0" y="0"/>
              <a:ext cx="8037837" cy="3086485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7718306" y="0"/>
            <a:ext cx="10569694" cy="10287000"/>
            <a:chOff x="0" y="0"/>
            <a:chExt cx="2783788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83788" cy="2709333"/>
            </a:xfrm>
            <a:custGeom>
              <a:avLst/>
              <a:gdLst/>
              <a:ahLst/>
              <a:cxnLst/>
              <a:rect l="l" t="t" r="r" b="b"/>
              <a:pathLst>
                <a:path w="2783788" h="2709333">
                  <a:moveTo>
                    <a:pt x="0" y="0"/>
                  </a:moveTo>
                  <a:lnTo>
                    <a:pt x="2783788" y="0"/>
                  </a:lnTo>
                  <a:lnTo>
                    <a:pt x="278378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2B08F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783788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839945" y="2553668"/>
            <a:ext cx="1858299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10" name="TextBox 10"/>
          <p:cNvSpPr txBox="1"/>
          <p:nvPr/>
        </p:nvSpPr>
        <p:spPr>
          <a:xfrm>
            <a:off x="839945" y="552744"/>
            <a:ext cx="6818840" cy="994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60"/>
              </a:lnSpc>
            </a:pPr>
            <a:r>
              <a:rPr lang="en-US" sz="7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STEP 5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39945" y="1518579"/>
            <a:ext cx="508040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359"/>
              </a:lnSpc>
            </a:pPr>
            <a:r>
              <a:rPr lang="en-US" sz="2400" b="1" spc="177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SCHOOL VISIT #2</a:t>
            </a:r>
          </a:p>
        </p:txBody>
      </p:sp>
      <p:sp>
        <p:nvSpPr>
          <p:cNvPr id="12" name="Freeform 12"/>
          <p:cNvSpPr/>
          <p:nvPr/>
        </p:nvSpPr>
        <p:spPr>
          <a:xfrm>
            <a:off x="8622155" y="1686728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9617456" y="1866172"/>
            <a:ext cx="8213344" cy="1384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This visit lets children spend part of a day in a kindergarten classroom, experiencing school activities and meeting future classmates and teachers.</a:t>
            </a:r>
          </a:p>
        </p:txBody>
      </p:sp>
      <p:sp>
        <p:nvSpPr>
          <p:cNvPr id="14" name="Freeform 14"/>
          <p:cNvSpPr/>
          <p:nvPr/>
        </p:nvSpPr>
        <p:spPr>
          <a:xfrm>
            <a:off x="8622155" y="4458668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6"/>
                </a:lnTo>
                <a:lnTo>
                  <a:pt x="0" y="7678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TextBox 15"/>
          <p:cNvSpPr txBox="1"/>
          <p:nvPr/>
        </p:nvSpPr>
        <p:spPr>
          <a:xfrm>
            <a:off x="9617456" y="4586383"/>
            <a:ext cx="7641844" cy="909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Invitations will be sent to you by the school and dates will be posted on the ASD-E website.</a:t>
            </a:r>
          </a:p>
        </p:txBody>
      </p:sp>
      <p:sp>
        <p:nvSpPr>
          <p:cNvPr id="16" name="Freeform 16"/>
          <p:cNvSpPr/>
          <p:nvPr/>
        </p:nvSpPr>
        <p:spPr>
          <a:xfrm>
            <a:off x="8622155" y="5616546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TextBox 17"/>
          <p:cNvSpPr txBox="1"/>
          <p:nvPr/>
        </p:nvSpPr>
        <p:spPr>
          <a:xfrm>
            <a:off x="9617456" y="5795990"/>
            <a:ext cx="7641844" cy="436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This visit typically occurs in April or May.</a:t>
            </a:r>
          </a:p>
        </p:txBody>
      </p:sp>
      <p:sp>
        <p:nvSpPr>
          <p:cNvPr id="18" name="Freeform 18"/>
          <p:cNvSpPr/>
          <p:nvPr/>
        </p:nvSpPr>
        <p:spPr>
          <a:xfrm>
            <a:off x="8622155" y="3300268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TextBox 19"/>
          <p:cNvSpPr txBox="1"/>
          <p:nvPr/>
        </p:nvSpPr>
        <p:spPr>
          <a:xfrm>
            <a:off x="9617456" y="3427983"/>
            <a:ext cx="7641844" cy="9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Parents/guardians will spend time with the principal being informed of specific school-related details. </a:t>
            </a:r>
          </a:p>
        </p:txBody>
      </p:sp>
      <p:sp>
        <p:nvSpPr>
          <p:cNvPr id="20" name="Freeform 20"/>
          <p:cNvSpPr/>
          <p:nvPr/>
        </p:nvSpPr>
        <p:spPr>
          <a:xfrm>
            <a:off x="8622155" y="6774946"/>
            <a:ext cx="749105" cy="767875"/>
          </a:xfrm>
          <a:custGeom>
            <a:avLst/>
            <a:gdLst/>
            <a:ahLst/>
            <a:cxnLst/>
            <a:rect l="l" t="t" r="r" b="b"/>
            <a:pathLst>
              <a:path w="749105" h="767875">
                <a:moveTo>
                  <a:pt x="0" y="0"/>
                </a:moveTo>
                <a:lnTo>
                  <a:pt x="749105" y="0"/>
                </a:lnTo>
                <a:lnTo>
                  <a:pt x="749105" y="767875"/>
                </a:lnTo>
                <a:lnTo>
                  <a:pt x="0" y="7678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1" name="TextBox 21"/>
          <p:cNvSpPr txBox="1"/>
          <p:nvPr/>
        </p:nvSpPr>
        <p:spPr>
          <a:xfrm>
            <a:off x="9617456" y="6954390"/>
            <a:ext cx="7641844" cy="902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720"/>
              </a:lnSpc>
            </a:pPr>
            <a:r>
              <a:rPr lang="en-US" sz="24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During this visit, you and your child will enjoy a short ride on a school bus!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309161" cy="10287000"/>
            <a:chOff x="0" y="0"/>
            <a:chExt cx="245179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51795" cy="2709333"/>
            </a:xfrm>
            <a:custGeom>
              <a:avLst/>
              <a:gdLst/>
              <a:ahLst/>
              <a:cxnLst/>
              <a:rect l="l" t="t" r="r" b="b"/>
              <a:pathLst>
                <a:path w="2451795" h="2709333">
                  <a:moveTo>
                    <a:pt x="0" y="0"/>
                  </a:moveTo>
                  <a:lnTo>
                    <a:pt x="2451795" y="0"/>
                  </a:lnTo>
                  <a:lnTo>
                    <a:pt x="2451795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51795" cy="27569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839945" y="2418387"/>
            <a:ext cx="1858299" cy="0"/>
          </a:xfrm>
          <a:prstGeom prst="line">
            <a:avLst/>
          </a:prstGeom>
          <a:ln w="76200" cap="flat">
            <a:solidFill>
              <a:srgbClr val="EAE4D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15941633" y="7975432"/>
            <a:ext cx="3803190" cy="380319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EAE4D2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73648" y="3225897"/>
            <a:ext cx="7161865" cy="5808103"/>
            <a:chOff x="0" y="0"/>
            <a:chExt cx="9549153" cy="77441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084870" cy="4949791"/>
            </a:xfrm>
            <a:custGeom>
              <a:avLst/>
              <a:gdLst/>
              <a:ahLst/>
              <a:cxnLst/>
              <a:rect l="l" t="t" r="r" b="b"/>
              <a:pathLst>
                <a:path w="6084870" h="4949791">
                  <a:moveTo>
                    <a:pt x="0" y="0"/>
                  </a:moveTo>
                  <a:lnTo>
                    <a:pt x="6084870" y="0"/>
                  </a:lnTo>
                  <a:lnTo>
                    <a:pt x="6084870" y="4949791"/>
                  </a:lnTo>
                  <a:lnTo>
                    <a:pt x="0" y="49497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1744" r="-350"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5086180" y="3098454"/>
              <a:ext cx="4462972" cy="4645684"/>
            </a:xfrm>
            <a:custGeom>
              <a:avLst/>
              <a:gdLst/>
              <a:ahLst/>
              <a:cxnLst/>
              <a:rect l="l" t="t" r="r" b="b"/>
              <a:pathLst>
                <a:path w="4462972" h="4645684">
                  <a:moveTo>
                    <a:pt x="0" y="0"/>
                  </a:moveTo>
                  <a:lnTo>
                    <a:pt x="4462973" y="0"/>
                  </a:lnTo>
                  <a:lnTo>
                    <a:pt x="4462973" y="4645684"/>
                  </a:lnTo>
                  <a:lnTo>
                    <a:pt x="0" y="46456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55945"/>
              </a:stretch>
            </a:blipFill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2" name="Freeform 12"/>
          <p:cNvSpPr/>
          <p:nvPr/>
        </p:nvSpPr>
        <p:spPr>
          <a:xfrm>
            <a:off x="9986839" y="3379404"/>
            <a:ext cx="7315200" cy="359110"/>
          </a:xfrm>
          <a:custGeom>
            <a:avLst/>
            <a:gdLst/>
            <a:ahLst/>
            <a:cxnLst/>
            <a:rect l="l" t="t" r="r" b="b"/>
            <a:pathLst>
              <a:path w="7315200" h="359110">
                <a:moveTo>
                  <a:pt x="0" y="0"/>
                </a:moveTo>
                <a:lnTo>
                  <a:pt x="7315200" y="0"/>
                </a:lnTo>
                <a:lnTo>
                  <a:pt x="7315200" y="359109"/>
                </a:lnTo>
                <a:lnTo>
                  <a:pt x="0" y="35910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TextBox 13"/>
          <p:cNvSpPr txBox="1"/>
          <p:nvPr/>
        </p:nvSpPr>
        <p:spPr>
          <a:xfrm>
            <a:off x="280948" y="974385"/>
            <a:ext cx="9028213" cy="1659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05"/>
              </a:lnSpc>
            </a:pPr>
            <a:r>
              <a:rPr lang="en-US" sz="61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PARENT/GUARDIAN - SCHOOL PARTNERSHIP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16764" y="2127030"/>
            <a:ext cx="7455348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0"/>
              </a:lnSpc>
            </a:pPr>
            <a:r>
              <a:rPr lang="en-US" sz="220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A child’s formal education begins in kindergarten, but learning begins at birth.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16764" y="4081413"/>
            <a:ext cx="7455348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0"/>
              </a:lnSpc>
            </a:pPr>
            <a:r>
              <a:rPr lang="en-US" sz="220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Parents/Guardians are their child’s first teacher and know their child best. </a:t>
            </a:r>
          </a:p>
        </p:txBody>
      </p:sp>
      <p:sp>
        <p:nvSpPr>
          <p:cNvPr id="16" name="Freeform 16"/>
          <p:cNvSpPr/>
          <p:nvPr/>
        </p:nvSpPr>
        <p:spPr>
          <a:xfrm>
            <a:off x="9916764" y="5545723"/>
            <a:ext cx="7315200" cy="359110"/>
          </a:xfrm>
          <a:custGeom>
            <a:avLst/>
            <a:gdLst/>
            <a:ahLst/>
            <a:cxnLst/>
            <a:rect l="l" t="t" r="r" b="b"/>
            <a:pathLst>
              <a:path w="7315200" h="359110">
                <a:moveTo>
                  <a:pt x="0" y="0"/>
                </a:moveTo>
                <a:lnTo>
                  <a:pt x="7315200" y="0"/>
                </a:lnTo>
                <a:lnTo>
                  <a:pt x="7315200" y="359110"/>
                </a:lnTo>
                <a:lnTo>
                  <a:pt x="0" y="35911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TextBox 17"/>
          <p:cNvSpPr txBox="1"/>
          <p:nvPr/>
        </p:nvSpPr>
        <p:spPr>
          <a:xfrm>
            <a:off x="9916764" y="6457283"/>
            <a:ext cx="7455348" cy="835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410"/>
              </a:lnSpc>
            </a:pPr>
            <a:r>
              <a:rPr lang="en-US" sz="2200">
                <a:solidFill>
                  <a:srgbClr val="575757"/>
                </a:solidFill>
                <a:latin typeface="Open Sans"/>
                <a:ea typeface="Open Sans"/>
                <a:cs typeface="Open Sans"/>
                <a:sym typeface="Open Sans"/>
              </a:rPr>
              <a:t>A positive partnership between parents and school contributes to positive outcomes for children.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7000" y="4623473"/>
            <a:ext cx="5402508" cy="54025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598501" y="4663928"/>
            <a:ext cx="2660799" cy="266079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46315" y="2638301"/>
            <a:ext cx="484704" cy="493062"/>
            <a:chOff x="0" y="0"/>
            <a:chExt cx="812800" cy="8268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2091095" y="2649882"/>
            <a:ext cx="8943244" cy="860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75757"/>
                </a:solidFill>
                <a:latin typeface="Inter"/>
                <a:ea typeface="Inter"/>
                <a:cs typeface="Inter"/>
                <a:sym typeface="Inter"/>
              </a:rPr>
              <a:t>Provide your child with independence in self-help skills, such as washing their hands, toileting, and dressing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1485900"/>
            <a:ext cx="8115300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19"/>
              </a:lnSpc>
            </a:pPr>
            <a:r>
              <a:rPr lang="en-US" sz="3299" b="1" spc="244" dirty="0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TRANSITION TIPS &amp; SUGGESTIONS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246315" y="3713753"/>
            <a:ext cx="484704" cy="493062"/>
            <a:chOff x="0" y="0"/>
            <a:chExt cx="812800" cy="826814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091095" y="3725334"/>
            <a:ext cx="8383053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75757"/>
                </a:solidFill>
                <a:latin typeface="Inter"/>
                <a:ea typeface="Inter"/>
                <a:cs typeface="Inter"/>
                <a:sym typeface="Inter"/>
              </a:rPr>
              <a:t>Visit the school playground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091095" y="4423834"/>
            <a:ext cx="8943244" cy="411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75757"/>
                </a:solidFill>
                <a:latin typeface="Inter"/>
                <a:ea typeface="Inter"/>
                <a:cs typeface="Inter"/>
                <a:sym typeface="Inter"/>
              </a:rPr>
              <a:t>Talk about what to expect at school, and discuss any fears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246315" y="4412253"/>
            <a:ext cx="484704" cy="493062"/>
            <a:chOff x="0" y="0"/>
            <a:chExt cx="812800" cy="82681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46315" y="5183838"/>
            <a:ext cx="484704" cy="493062"/>
            <a:chOff x="0" y="0"/>
            <a:chExt cx="812800" cy="82681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26814"/>
            </a:xfrm>
            <a:custGeom>
              <a:avLst/>
              <a:gdLst/>
              <a:ahLst/>
              <a:cxnLst/>
              <a:rect l="l" t="t" r="r" b="b"/>
              <a:pathLst>
                <a:path w="812800" h="826814">
                  <a:moveTo>
                    <a:pt x="406400" y="0"/>
                  </a:moveTo>
                  <a:cubicBezTo>
                    <a:pt x="181951" y="0"/>
                    <a:pt x="0" y="185089"/>
                    <a:pt x="0" y="413407"/>
                  </a:cubicBezTo>
                  <a:cubicBezTo>
                    <a:pt x="0" y="641726"/>
                    <a:pt x="181951" y="826814"/>
                    <a:pt x="406400" y="826814"/>
                  </a:cubicBezTo>
                  <a:cubicBezTo>
                    <a:pt x="630849" y="826814"/>
                    <a:pt x="812800" y="641726"/>
                    <a:pt x="812800" y="413407"/>
                  </a:cubicBezTo>
                  <a:cubicBezTo>
                    <a:pt x="812800" y="18508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AE4D2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6200" y="1314"/>
              <a:ext cx="660400" cy="747987"/>
            </a:xfrm>
            <a:prstGeom prst="rect">
              <a:avLst/>
            </a:prstGeom>
          </p:spPr>
          <p:txBody>
            <a:bodyPr lIns="44470" tIns="44470" rIns="44470" bIns="44470" rtlCol="0" anchor="ctr"/>
            <a:lstStyle/>
            <a:p>
              <a:pPr algn="ctr">
                <a:lnSpc>
                  <a:spcPts val="4759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2091095" y="5195419"/>
            <a:ext cx="7872931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 dirty="0">
                <a:solidFill>
                  <a:srgbClr val="575757"/>
                </a:solidFill>
                <a:latin typeface="Inter"/>
                <a:ea typeface="Inter"/>
                <a:cs typeface="Inter"/>
                <a:sym typeface="Inter"/>
              </a:rPr>
              <a:t>Attend the On Our Way To K! events.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0" y="6365940"/>
            <a:ext cx="18288000" cy="4529132"/>
            <a:chOff x="0" y="0"/>
            <a:chExt cx="4816593" cy="119285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816592" cy="1192858"/>
            </a:xfrm>
            <a:custGeom>
              <a:avLst/>
              <a:gdLst/>
              <a:ahLst/>
              <a:cxnLst/>
              <a:rect l="l" t="t" r="r" b="b"/>
              <a:pathLst>
                <a:path w="4816592" h="1192858">
                  <a:moveTo>
                    <a:pt x="0" y="0"/>
                  </a:moveTo>
                  <a:lnTo>
                    <a:pt x="4816592" y="0"/>
                  </a:lnTo>
                  <a:lnTo>
                    <a:pt x="4816592" y="1192858"/>
                  </a:lnTo>
                  <a:lnTo>
                    <a:pt x="0" y="1192858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0" y="-47625"/>
              <a:ext cx="4816593" cy="1240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2616117" y="-668249"/>
            <a:ext cx="5925122" cy="9258300"/>
            <a:chOff x="0" y="0"/>
            <a:chExt cx="7900163" cy="12344400"/>
          </a:xfrm>
        </p:grpSpPr>
        <p:pic>
          <p:nvPicPr>
            <p:cNvPr id="33" name="Picture 33"/>
            <p:cNvPicPr>
              <a:picLocks noChangeAspect="1"/>
            </p:cNvPicPr>
            <p:nvPr/>
          </p:nvPicPr>
          <p:blipFill>
            <a:blip r:embed="rId2"/>
            <a:srcRect l="1881" r="1881"/>
            <a:stretch>
              <a:fillRect/>
            </a:stretch>
          </p:blipFill>
          <p:spPr>
            <a:xfrm>
              <a:off x="0" y="0"/>
              <a:ext cx="7900163" cy="12344400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EA00269-6D68-AADC-DF13-824D9B8EF937}"/>
              </a:ext>
            </a:extLst>
          </p:cNvPr>
          <p:cNvSpPr txBox="1"/>
          <p:nvPr/>
        </p:nvSpPr>
        <p:spPr>
          <a:xfrm>
            <a:off x="1459158" y="6811442"/>
            <a:ext cx="9986210" cy="2820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3499"/>
              </a:lnSpc>
              <a:defRPr sz="2499">
                <a:solidFill>
                  <a:srgbClr val="575757"/>
                </a:solidFill>
                <a:latin typeface="Inter"/>
                <a:ea typeface="Inter"/>
                <a:cs typeface="Inter"/>
              </a:defRPr>
            </a:lvl1pPr>
          </a:lstStyle>
          <a:p>
            <a:r>
              <a:rPr lang="en-US" sz="3299" b="1" spc="244" dirty="0">
                <a:latin typeface="Open Sans Bold"/>
                <a:ea typeface="Open Sans Bold"/>
                <a:cs typeface="Open Sans Bold"/>
              </a:rPr>
              <a:t>Starting school is not about... </a:t>
            </a:r>
            <a:br>
              <a:rPr lang="en-US" sz="3299" b="1" spc="244" dirty="0">
                <a:latin typeface="Open Sans Bold"/>
                <a:ea typeface="Open Sans Bold"/>
                <a:cs typeface="Open Sans Bold"/>
              </a:rPr>
            </a:br>
            <a:endParaRPr lang="en-US" sz="3299" b="1" spc="244" dirty="0">
              <a:latin typeface="Open Sans Bold"/>
              <a:ea typeface="Open Sans Bold"/>
              <a:cs typeface="Open Sans Bold"/>
            </a:endParaRPr>
          </a:p>
          <a:p>
            <a:pPr>
              <a:lnSpc>
                <a:spcPct val="100000"/>
              </a:lnSpc>
            </a:pPr>
            <a:r>
              <a:rPr lang="en-CA" dirty="0"/>
              <a:t>knowing the alphabet</a:t>
            </a:r>
            <a:br>
              <a:rPr lang="en-CA" dirty="0"/>
            </a:br>
            <a:r>
              <a:rPr lang="en-CA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knowing how to read and write</a:t>
            </a:r>
            <a:br>
              <a:rPr lang="en-US" dirty="0"/>
            </a:br>
            <a:r>
              <a:rPr lang="en-US" dirty="0"/>
              <a:t> </a:t>
            </a:r>
          </a:p>
          <a:p>
            <a:pPr>
              <a:lnSpc>
                <a:spcPct val="100000"/>
              </a:lnSpc>
            </a:pPr>
            <a:r>
              <a:rPr lang="en-US" dirty="0"/>
              <a:t>being able to sit at a table for long periods of time </a:t>
            </a:r>
            <a:endParaRPr lang="en-CA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157928" y="4623473"/>
            <a:ext cx="5402508" cy="5402508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0" cap="sq">
              <a:solidFill>
                <a:srgbClr val="F6F6F6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4598501" y="4663928"/>
            <a:ext cx="2660799" cy="2660799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6F6F6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0" y="9502723"/>
            <a:ext cx="19354800" cy="4529132"/>
            <a:chOff x="0" y="0"/>
            <a:chExt cx="4816593" cy="11928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816592" cy="1192858"/>
            </a:xfrm>
            <a:custGeom>
              <a:avLst/>
              <a:gdLst/>
              <a:ahLst/>
              <a:cxnLst/>
              <a:rect l="l" t="t" r="r" b="b"/>
              <a:pathLst>
                <a:path w="4816592" h="1192858">
                  <a:moveTo>
                    <a:pt x="0" y="0"/>
                  </a:moveTo>
                  <a:lnTo>
                    <a:pt x="4816592" y="0"/>
                  </a:lnTo>
                  <a:lnTo>
                    <a:pt x="4816592" y="1192858"/>
                  </a:lnTo>
                  <a:lnTo>
                    <a:pt x="0" y="1192858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4816593" cy="1240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293806" y="2562214"/>
            <a:ext cx="5997387" cy="689043"/>
            <a:chOff x="0" y="0"/>
            <a:chExt cx="2225983" cy="9187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225983" cy="918724"/>
            </a:xfrm>
            <a:custGeom>
              <a:avLst/>
              <a:gdLst/>
              <a:ahLst/>
              <a:cxnLst/>
              <a:rect l="l" t="t" r="r" b="b"/>
              <a:pathLst>
                <a:path w="2225983" h="918724">
                  <a:moveTo>
                    <a:pt x="0" y="0"/>
                  </a:moveTo>
                  <a:lnTo>
                    <a:pt x="2225983" y="0"/>
                  </a:lnTo>
                  <a:lnTo>
                    <a:pt x="2225983" y="918724"/>
                  </a:lnTo>
                  <a:lnTo>
                    <a:pt x="0" y="9187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4901" y="161971"/>
              <a:ext cx="2076179" cy="5492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499"/>
                </a:lnSpc>
              </a:pPr>
              <a:r>
                <a:rPr lang="en-US" sz="2499" b="1" dirty="0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Helpful skills to ease the transition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3898151" y="962025"/>
            <a:ext cx="10491698" cy="5638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619"/>
              </a:lnSpc>
            </a:pPr>
            <a:r>
              <a:rPr lang="en-US" sz="3299" b="1" spc="244" dirty="0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PREPARING FOR THE SCHOOL ENVIRONMENT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529909" y="3799068"/>
            <a:ext cx="3525182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Name recognition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1820340" y="6060014"/>
            <a:ext cx="4158526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Toileting independently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529909" y="8067550"/>
            <a:ext cx="2682627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Getting dressed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529909" y="7002338"/>
            <a:ext cx="2348268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Zipping jacket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3529909" y="4902019"/>
            <a:ext cx="366071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Open lunch containers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529909" y="5934581"/>
            <a:ext cx="481901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Can follow simple directions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1820340" y="3803793"/>
            <a:ext cx="3027611" cy="4231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Can ask for help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861921" y="4906714"/>
            <a:ext cx="4573102" cy="8463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54"/>
              </a:lnSpc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Tries to self-regulate &amp; </a:t>
            </a:r>
          </a:p>
          <a:p>
            <a:pPr algn="l">
              <a:lnSpc>
                <a:spcPts val="3254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0000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  <a:sym typeface="Open Sans Medium"/>
              </a:rPr>
              <a:t>articulate feelings in words</a:t>
            </a:r>
          </a:p>
        </p:txBody>
      </p:sp>
      <p:pic>
        <p:nvPicPr>
          <p:cNvPr id="52" name="Graphic 51" descr="Checkbox Checked with solid fill">
            <a:extLst>
              <a:ext uri="{FF2B5EF4-FFF2-40B4-BE49-F238E27FC236}">
                <a16:creationId xmlns:a16="http://schemas.microsoft.com/office/drawing/2014/main" id="{AC57DC40-87A1-68C1-BD7C-DFF0127D1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9678" y="3553464"/>
            <a:ext cx="914400" cy="914400"/>
          </a:xfrm>
          <a:prstGeom prst="rect">
            <a:avLst/>
          </a:prstGeom>
        </p:spPr>
      </p:pic>
      <p:pic>
        <p:nvPicPr>
          <p:cNvPr id="53" name="Graphic 52" descr="Checkbox Checked with solid fill">
            <a:extLst>
              <a:ext uri="{FF2B5EF4-FFF2-40B4-BE49-F238E27FC236}">
                <a16:creationId xmlns:a16="http://schemas.microsoft.com/office/drawing/2014/main" id="{80D37254-E846-B884-E9EB-C29A371E5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2830" y="4621221"/>
            <a:ext cx="914400" cy="914400"/>
          </a:xfrm>
          <a:prstGeom prst="rect">
            <a:avLst/>
          </a:prstGeom>
        </p:spPr>
      </p:pic>
      <p:pic>
        <p:nvPicPr>
          <p:cNvPr id="54" name="Graphic 53" descr="Checkbox Checked with solid fill">
            <a:extLst>
              <a:ext uri="{FF2B5EF4-FFF2-40B4-BE49-F238E27FC236}">
                <a16:creationId xmlns:a16="http://schemas.microsoft.com/office/drawing/2014/main" id="{CA837CF7-2E52-4FDB-10D7-0C46E52115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5982" y="5688978"/>
            <a:ext cx="914400" cy="914400"/>
          </a:xfrm>
          <a:prstGeom prst="rect">
            <a:avLst/>
          </a:prstGeom>
        </p:spPr>
      </p:pic>
      <p:pic>
        <p:nvPicPr>
          <p:cNvPr id="56" name="Graphic 55" descr="Checkbox Checked with solid fill">
            <a:extLst>
              <a:ext uri="{FF2B5EF4-FFF2-40B4-BE49-F238E27FC236}">
                <a16:creationId xmlns:a16="http://schemas.microsoft.com/office/drawing/2014/main" id="{53B63E4E-A49B-DB29-FAA9-C5D8852484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09134" y="6756735"/>
            <a:ext cx="914400" cy="914400"/>
          </a:xfrm>
          <a:prstGeom prst="rect">
            <a:avLst/>
          </a:prstGeom>
        </p:spPr>
      </p:pic>
      <p:pic>
        <p:nvPicPr>
          <p:cNvPr id="57" name="Graphic 56" descr="Checkbox Checked with solid fill">
            <a:extLst>
              <a:ext uri="{FF2B5EF4-FFF2-40B4-BE49-F238E27FC236}">
                <a16:creationId xmlns:a16="http://schemas.microsoft.com/office/drawing/2014/main" id="{F2E62E24-C3F3-1CA9-D03C-A676D8BA03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12286" y="7824492"/>
            <a:ext cx="914400" cy="914400"/>
          </a:xfrm>
          <a:prstGeom prst="rect">
            <a:avLst/>
          </a:prstGeom>
        </p:spPr>
      </p:pic>
      <p:pic>
        <p:nvPicPr>
          <p:cNvPr id="58" name="Graphic 57" descr="Checkbox Checked with solid fill">
            <a:extLst>
              <a:ext uri="{FF2B5EF4-FFF2-40B4-BE49-F238E27FC236}">
                <a16:creationId xmlns:a16="http://schemas.microsoft.com/office/drawing/2014/main" id="{45F36F7E-9F53-A4B6-5E73-62D6BF793A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1800" y="3566554"/>
            <a:ext cx="914400" cy="914400"/>
          </a:xfrm>
          <a:prstGeom prst="rect">
            <a:avLst/>
          </a:prstGeom>
        </p:spPr>
      </p:pic>
      <p:pic>
        <p:nvPicPr>
          <p:cNvPr id="59" name="Graphic 58" descr="Checkbox Checked with solid fill">
            <a:extLst>
              <a:ext uri="{FF2B5EF4-FFF2-40B4-BE49-F238E27FC236}">
                <a16:creationId xmlns:a16="http://schemas.microsoft.com/office/drawing/2014/main" id="{CF9511F6-06EA-EEBD-0F9C-E200DE92B8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1800" y="4701691"/>
            <a:ext cx="914400" cy="914400"/>
          </a:xfrm>
          <a:prstGeom prst="rect">
            <a:avLst/>
          </a:prstGeom>
        </p:spPr>
      </p:pic>
      <p:pic>
        <p:nvPicPr>
          <p:cNvPr id="60" name="Graphic 59" descr="Checkbox Checked with solid fill">
            <a:extLst>
              <a:ext uri="{FF2B5EF4-FFF2-40B4-BE49-F238E27FC236}">
                <a16:creationId xmlns:a16="http://schemas.microsoft.com/office/drawing/2014/main" id="{99B676A8-05C1-9BC0-3E8C-7A72CB118D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591800" y="5850699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2335694"/>
            <a:chOff x="0" y="0"/>
            <a:chExt cx="4816593" cy="6151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615162"/>
            </a:xfrm>
            <a:custGeom>
              <a:avLst/>
              <a:gdLst/>
              <a:ahLst/>
              <a:cxnLst/>
              <a:rect l="l" t="t" r="r" b="b"/>
              <a:pathLst>
                <a:path w="4816592" h="615162">
                  <a:moveTo>
                    <a:pt x="0" y="0"/>
                  </a:moveTo>
                  <a:lnTo>
                    <a:pt x="4816592" y="0"/>
                  </a:lnTo>
                  <a:lnTo>
                    <a:pt x="4816592" y="615162"/>
                  </a:lnTo>
                  <a:lnTo>
                    <a:pt x="0" y="615162"/>
                  </a:lnTo>
                  <a:close/>
                </a:path>
              </a:pathLst>
            </a:custGeom>
            <a:solidFill>
              <a:srgbClr val="E8E4D3"/>
            </a:solidFill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4816593" cy="6627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7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4115913" y="963360"/>
            <a:ext cx="586293" cy="483692"/>
          </a:xfrm>
          <a:custGeom>
            <a:avLst/>
            <a:gdLst/>
            <a:ahLst/>
            <a:cxnLst/>
            <a:rect l="l" t="t" r="r" b="b"/>
            <a:pathLst>
              <a:path w="586293" h="483692">
                <a:moveTo>
                  <a:pt x="0" y="0"/>
                </a:moveTo>
                <a:lnTo>
                  <a:pt x="586293" y="0"/>
                </a:lnTo>
                <a:lnTo>
                  <a:pt x="586293" y="483692"/>
                </a:lnTo>
                <a:lnTo>
                  <a:pt x="0" y="4836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grpSp>
        <p:nvGrpSpPr>
          <p:cNvPr id="6" name="Group 6"/>
          <p:cNvGrpSpPr/>
          <p:nvPr/>
        </p:nvGrpSpPr>
        <p:grpSpPr>
          <a:xfrm>
            <a:off x="7429704" y="3043292"/>
            <a:ext cx="3739524" cy="3739524"/>
            <a:chOff x="0" y="0"/>
            <a:chExt cx="4986032" cy="498603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86032" cy="4986032"/>
            </a:xfrm>
            <a:custGeom>
              <a:avLst/>
              <a:gdLst/>
              <a:ahLst/>
              <a:cxnLst/>
              <a:rect l="l" t="t" r="r" b="b"/>
              <a:pathLst>
                <a:path w="4986032" h="4986032">
                  <a:moveTo>
                    <a:pt x="0" y="0"/>
                  </a:moveTo>
                  <a:lnTo>
                    <a:pt x="4986032" y="0"/>
                  </a:lnTo>
                  <a:lnTo>
                    <a:pt x="4986032" y="4986032"/>
                  </a:lnTo>
                  <a:lnTo>
                    <a:pt x="0" y="49860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94662" y="1519937"/>
              <a:ext cx="3196708" cy="17937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11452"/>
                </a:lnSpc>
                <a:spcBef>
                  <a:spcPct val="0"/>
                </a:spcBef>
              </a:pPr>
              <a:r>
                <a:rPr lang="en-US" sz="8180" b="1">
                  <a:solidFill>
                    <a:srgbClr val="5757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Play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522837" y="365842"/>
            <a:ext cx="9242326" cy="1680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10"/>
              </a:lnSpc>
            </a:pPr>
            <a:r>
              <a:rPr lang="en-US" sz="6200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YOUR CHILD NEEDS THE OPPORTUNITY TO: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888300" y="6437633"/>
            <a:ext cx="2355948" cy="2177541"/>
            <a:chOff x="0" y="0"/>
            <a:chExt cx="3141265" cy="2903388"/>
          </a:xfrm>
        </p:grpSpPr>
        <p:sp>
          <p:nvSpPr>
            <p:cNvPr id="11" name="Freeform 11"/>
            <p:cNvSpPr/>
            <p:nvPr/>
          </p:nvSpPr>
          <p:spPr>
            <a:xfrm>
              <a:off x="118938" y="0"/>
              <a:ext cx="2903388" cy="2903388"/>
            </a:xfrm>
            <a:custGeom>
              <a:avLst/>
              <a:gdLst/>
              <a:ahLst/>
              <a:cxnLst/>
              <a:rect l="l" t="t" r="r" b="b"/>
              <a:pathLst>
                <a:path w="2903388" h="2903388">
                  <a:moveTo>
                    <a:pt x="0" y="0"/>
                  </a:moveTo>
                  <a:lnTo>
                    <a:pt x="2903388" y="0"/>
                  </a:lnTo>
                  <a:lnTo>
                    <a:pt x="2903388" y="2903388"/>
                  </a:lnTo>
                  <a:lnTo>
                    <a:pt x="0" y="2903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746601"/>
              <a:ext cx="3141265" cy="1305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039"/>
                </a:lnSpc>
                <a:spcBef>
                  <a:spcPct val="0"/>
                </a:spcBef>
              </a:pPr>
              <a:r>
                <a:rPr lang="en-US" sz="2885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Make mistakes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426798" y="3302867"/>
            <a:ext cx="1790233" cy="1654665"/>
            <a:chOff x="0" y="0"/>
            <a:chExt cx="2386977" cy="2206220"/>
          </a:xfrm>
        </p:grpSpPr>
        <p:sp>
          <p:nvSpPr>
            <p:cNvPr id="14" name="Freeform 14"/>
            <p:cNvSpPr/>
            <p:nvPr/>
          </p:nvSpPr>
          <p:spPr>
            <a:xfrm>
              <a:off x="90379" y="0"/>
              <a:ext cx="2206220" cy="2206220"/>
            </a:xfrm>
            <a:custGeom>
              <a:avLst/>
              <a:gdLst/>
              <a:ahLst/>
              <a:cxnLst/>
              <a:rect l="l" t="t" r="r" b="b"/>
              <a:pathLst>
                <a:path w="2206220" h="2206220">
                  <a:moveTo>
                    <a:pt x="0" y="0"/>
                  </a:moveTo>
                  <a:lnTo>
                    <a:pt x="2206219" y="0"/>
                  </a:lnTo>
                  <a:lnTo>
                    <a:pt x="2206219" y="2206220"/>
                  </a:lnTo>
                  <a:lnTo>
                    <a:pt x="0" y="2206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461169"/>
              <a:ext cx="2386977" cy="12362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90"/>
                </a:lnSpc>
                <a:spcBef>
                  <a:spcPct val="0"/>
                </a:spcBef>
              </a:pPr>
              <a:r>
                <a:rPr lang="en-US" sz="2707" b="1">
                  <a:solidFill>
                    <a:srgbClr val="5757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Tell stories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28163" y="5362706"/>
            <a:ext cx="1382964" cy="1278237"/>
            <a:chOff x="0" y="0"/>
            <a:chExt cx="1843952" cy="1704316"/>
          </a:xfrm>
        </p:grpSpPr>
        <p:sp>
          <p:nvSpPr>
            <p:cNvPr id="17" name="Freeform 17"/>
            <p:cNvSpPr/>
            <p:nvPr/>
          </p:nvSpPr>
          <p:spPr>
            <a:xfrm>
              <a:off x="69818" y="0"/>
              <a:ext cx="1704316" cy="1704316"/>
            </a:xfrm>
            <a:custGeom>
              <a:avLst/>
              <a:gdLst/>
              <a:ahLst/>
              <a:cxnLst/>
              <a:rect l="l" t="t" r="r" b="b"/>
              <a:pathLst>
                <a:path w="1704316" h="1704316">
                  <a:moveTo>
                    <a:pt x="0" y="0"/>
                  </a:moveTo>
                  <a:lnTo>
                    <a:pt x="1704316" y="0"/>
                  </a:lnTo>
                  <a:lnTo>
                    <a:pt x="1704316" y="1704316"/>
                  </a:lnTo>
                  <a:lnTo>
                    <a:pt x="0" y="17043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495975"/>
              <a:ext cx="1843952" cy="6552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4151"/>
                </a:lnSpc>
                <a:spcBef>
                  <a:spcPct val="0"/>
                </a:spcBef>
              </a:pPr>
              <a:r>
                <a:rPr lang="en-US" sz="2965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Read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133110" y="3512783"/>
            <a:ext cx="1491656" cy="1378698"/>
            <a:chOff x="0" y="0"/>
            <a:chExt cx="1988875" cy="1838265"/>
          </a:xfrm>
        </p:grpSpPr>
        <p:sp>
          <p:nvSpPr>
            <p:cNvPr id="20" name="Freeform 20"/>
            <p:cNvSpPr/>
            <p:nvPr/>
          </p:nvSpPr>
          <p:spPr>
            <a:xfrm>
              <a:off x="75305" y="0"/>
              <a:ext cx="1838265" cy="1838265"/>
            </a:xfrm>
            <a:custGeom>
              <a:avLst/>
              <a:gdLst/>
              <a:ahLst/>
              <a:cxnLst/>
              <a:rect l="l" t="t" r="r" b="b"/>
              <a:pathLst>
                <a:path w="1838265" h="1838265">
                  <a:moveTo>
                    <a:pt x="0" y="0"/>
                  </a:moveTo>
                  <a:lnTo>
                    <a:pt x="1838265" y="0"/>
                  </a:lnTo>
                  <a:lnTo>
                    <a:pt x="1838265" y="1838265"/>
                  </a:lnTo>
                  <a:lnTo>
                    <a:pt x="0" y="18382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643012"/>
              <a:ext cx="1988875" cy="5046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158"/>
                </a:lnSpc>
                <a:spcBef>
                  <a:spcPct val="0"/>
                </a:spcBef>
              </a:pPr>
              <a:r>
                <a:rPr lang="en-US" sz="2256" b="1">
                  <a:solidFill>
                    <a:srgbClr val="5757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Create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319607" y="5202800"/>
            <a:ext cx="2177541" cy="2177541"/>
            <a:chOff x="0" y="0"/>
            <a:chExt cx="2903388" cy="290338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903388" cy="2903388"/>
            </a:xfrm>
            <a:custGeom>
              <a:avLst/>
              <a:gdLst/>
              <a:ahLst/>
              <a:cxnLst/>
              <a:rect l="l" t="t" r="r" b="b"/>
              <a:pathLst>
                <a:path w="2903388" h="2903388">
                  <a:moveTo>
                    <a:pt x="0" y="0"/>
                  </a:moveTo>
                  <a:lnTo>
                    <a:pt x="2903388" y="0"/>
                  </a:lnTo>
                  <a:lnTo>
                    <a:pt x="2903388" y="2903388"/>
                  </a:lnTo>
                  <a:lnTo>
                    <a:pt x="0" y="2903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62198" y="731399"/>
              <a:ext cx="2178992" cy="14120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899"/>
                </a:lnSpc>
                <a:spcBef>
                  <a:spcPct val="0"/>
                </a:spcBef>
              </a:pPr>
              <a:r>
                <a:rPr lang="en-US" sz="2071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Be curious &amp; ask questions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977349" y="4891482"/>
            <a:ext cx="2177541" cy="2177541"/>
            <a:chOff x="0" y="0"/>
            <a:chExt cx="2903388" cy="290338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2903388" cy="2903388"/>
            </a:xfrm>
            <a:custGeom>
              <a:avLst/>
              <a:gdLst/>
              <a:ahLst/>
              <a:cxnLst/>
              <a:rect l="l" t="t" r="r" b="b"/>
              <a:pathLst>
                <a:path w="2903388" h="2903388">
                  <a:moveTo>
                    <a:pt x="0" y="0"/>
                  </a:moveTo>
                  <a:lnTo>
                    <a:pt x="2903388" y="0"/>
                  </a:lnTo>
                  <a:lnTo>
                    <a:pt x="2903388" y="2903388"/>
                  </a:lnTo>
                  <a:lnTo>
                    <a:pt x="0" y="2903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81099" y="889427"/>
              <a:ext cx="2541190" cy="108643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81"/>
                </a:lnSpc>
                <a:spcBef>
                  <a:spcPct val="0"/>
                </a:spcBef>
              </a:pPr>
              <a:r>
                <a:rPr lang="en-US" sz="2415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Hear rich vocabulary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281347" y="2685451"/>
            <a:ext cx="1790233" cy="1654665"/>
            <a:chOff x="0" y="0"/>
            <a:chExt cx="2386977" cy="2206220"/>
          </a:xfrm>
        </p:grpSpPr>
        <p:sp>
          <p:nvSpPr>
            <p:cNvPr id="29" name="Freeform 29"/>
            <p:cNvSpPr/>
            <p:nvPr/>
          </p:nvSpPr>
          <p:spPr>
            <a:xfrm>
              <a:off x="90379" y="0"/>
              <a:ext cx="2206220" cy="2206220"/>
            </a:xfrm>
            <a:custGeom>
              <a:avLst/>
              <a:gdLst/>
              <a:ahLst/>
              <a:cxnLst/>
              <a:rect l="l" t="t" r="r" b="b"/>
              <a:pathLst>
                <a:path w="2206220" h="2206220">
                  <a:moveTo>
                    <a:pt x="0" y="0"/>
                  </a:moveTo>
                  <a:lnTo>
                    <a:pt x="2206219" y="0"/>
                  </a:lnTo>
                  <a:lnTo>
                    <a:pt x="2206219" y="2206220"/>
                  </a:lnTo>
                  <a:lnTo>
                    <a:pt x="0" y="22062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461169"/>
              <a:ext cx="2386977" cy="12362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790"/>
                </a:lnSpc>
                <a:spcBef>
                  <a:spcPct val="0"/>
                </a:spcBef>
              </a:pPr>
              <a:r>
                <a:rPr lang="en-US" sz="2707" b="1">
                  <a:solidFill>
                    <a:srgbClr val="575757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Sing songs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623519" y="7218187"/>
            <a:ext cx="2177541" cy="2177541"/>
            <a:chOff x="0" y="0"/>
            <a:chExt cx="2903388" cy="290338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2903388" cy="2903388"/>
            </a:xfrm>
            <a:custGeom>
              <a:avLst/>
              <a:gdLst/>
              <a:ahLst/>
              <a:cxnLst/>
              <a:rect l="l" t="t" r="r" b="b"/>
              <a:pathLst>
                <a:path w="2903388" h="2903388">
                  <a:moveTo>
                    <a:pt x="0" y="0"/>
                  </a:moveTo>
                  <a:lnTo>
                    <a:pt x="2903388" y="0"/>
                  </a:lnTo>
                  <a:lnTo>
                    <a:pt x="2903388" y="2903388"/>
                  </a:lnTo>
                  <a:lnTo>
                    <a:pt x="0" y="29033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06368" y="533453"/>
              <a:ext cx="2290652" cy="178885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619"/>
                </a:lnSpc>
                <a:spcBef>
                  <a:spcPct val="0"/>
                </a:spcBef>
              </a:pPr>
              <a:r>
                <a:rPr lang="en-US" sz="2585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Have a loving caregiver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244249" y="7380341"/>
            <a:ext cx="2474081" cy="2474081"/>
            <a:chOff x="0" y="0"/>
            <a:chExt cx="3298775" cy="3298775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3298775" cy="3298775"/>
            </a:xfrm>
            <a:custGeom>
              <a:avLst/>
              <a:gdLst/>
              <a:ahLst/>
              <a:cxnLst/>
              <a:rect l="l" t="t" r="r" b="b"/>
              <a:pathLst>
                <a:path w="3298775" h="3298775">
                  <a:moveTo>
                    <a:pt x="0" y="0"/>
                  </a:moveTo>
                  <a:lnTo>
                    <a:pt x="3298775" y="0"/>
                  </a:lnTo>
                  <a:lnTo>
                    <a:pt x="3298775" y="3298775"/>
                  </a:lnTo>
                  <a:lnTo>
                    <a:pt x="0" y="32987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39376" y="885666"/>
              <a:ext cx="2820023" cy="108443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3339"/>
                </a:lnSpc>
                <a:spcBef>
                  <a:spcPct val="0"/>
                </a:spcBef>
              </a:pPr>
              <a:r>
                <a:rPr lang="en-US" sz="2385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Be independent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3878938" y="7769754"/>
            <a:ext cx="1690839" cy="1690839"/>
            <a:chOff x="0" y="0"/>
            <a:chExt cx="2254452" cy="225445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254452" cy="2254452"/>
            </a:xfrm>
            <a:custGeom>
              <a:avLst/>
              <a:gdLst/>
              <a:ahLst/>
              <a:cxnLst/>
              <a:rect l="l" t="t" r="r" b="b"/>
              <a:pathLst>
                <a:path w="2254452" h="2254452">
                  <a:moveTo>
                    <a:pt x="0" y="0"/>
                  </a:moveTo>
                  <a:lnTo>
                    <a:pt x="2254452" y="0"/>
                  </a:lnTo>
                  <a:lnTo>
                    <a:pt x="2254452" y="2254452"/>
                  </a:lnTo>
                  <a:lnTo>
                    <a:pt x="0" y="225445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CA"/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64978" y="420817"/>
              <a:ext cx="1924496" cy="14523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2961"/>
                </a:lnSpc>
                <a:spcBef>
                  <a:spcPct val="0"/>
                </a:spcBef>
              </a:pPr>
              <a:r>
                <a:rPr lang="en-US" sz="2115" b="1">
                  <a:solidFill>
                    <a:srgbClr val="575757"/>
                  </a:solidFill>
                  <a:latin typeface="Montserrat Semi-Bold"/>
                  <a:ea typeface="Montserrat Semi-Bold"/>
                  <a:cs typeface="Montserrat Semi-Bold"/>
                  <a:sym typeface="Montserrat Semi-Bold"/>
                </a:rPr>
                <a:t>Connect with others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9392793"/>
            <a:ext cx="16138684" cy="0"/>
          </a:xfrm>
          <a:prstGeom prst="line">
            <a:avLst/>
          </a:prstGeom>
          <a:ln w="38100" cap="flat">
            <a:solidFill>
              <a:srgbClr val="E8E4D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3" name="TextBox 3"/>
          <p:cNvSpPr txBox="1"/>
          <p:nvPr/>
        </p:nvSpPr>
        <p:spPr>
          <a:xfrm>
            <a:off x="3121264" y="628650"/>
            <a:ext cx="12045472" cy="2678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73"/>
              </a:lnSpc>
            </a:pPr>
            <a:r>
              <a:rPr lang="en-US" sz="15624" b="1">
                <a:solidFill>
                  <a:srgbClr val="000000"/>
                </a:solidFill>
                <a:latin typeface="Inter Bold"/>
                <a:ea typeface="Inter Bold"/>
                <a:cs typeface="Inter Bold"/>
                <a:sym typeface="Inter Bold"/>
              </a:rPr>
              <a:t>THANK YOU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637416" y="8610693"/>
            <a:ext cx="6921252" cy="5137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4339"/>
              </a:lnSpc>
            </a:pPr>
            <a:r>
              <a:rPr lang="en-US" sz="2799" b="1">
                <a:solidFill>
                  <a:srgbClr val="575757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We look forward to meeting your child!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81415" y="3212250"/>
            <a:ext cx="13125170" cy="481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19"/>
              </a:lnSpc>
            </a:pPr>
            <a:r>
              <a:rPr lang="en-US" sz="2799" b="1" spc="207">
                <a:solidFill>
                  <a:srgbClr val="575757"/>
                </a:solidFill>
                <a:latin typeface="Open Sans Semi-Bold"/>
                <a:ea typeface="Open Sans Semi-Bold"/>
                <a:cs typeface="Open Sans Semi-Bold"/>
                <a:sym typeface="Open Sans Semi-Bold"/>
              </a:rPr>
              <a:t>FOR YOUR PARTNERSHIP WITH THE TRANSITION TO KINDERGARTEN</a:t>
            </a:r>
          </a:p>
        </p:txBody>
      </p:sp>
      <p:sp>
        <p:nvSpPr>
          <p:cNvPr id="6" name="Freeform 6"/>
          <p:cNvSpPr/>
          <p:nvPr/>
        </p:nvSpPr>
        <p:spPr>
          <a:xfrm>
            <a:off x="6681373" y="4161653"/>
            <a:ext cx="4925254" cy="3881523"/>
          </a:xfrm>
          <a:custGeom>
            <a:avLst/>
            <a:gdLst/>
            <a:ahLst/>
            <a:cxnLst/>
            <a:rect l="l" t="t" r="r" b="b"/>
            <a:pathLst>
              <a:path w="4925254" h="3881523">
                <a:moveTo>
                  <a:pt x="0" y="0"/>
                </a:moveTo>
                <a:lnTo>
                  <a:pt x="4925254" y="0"/>
                </a:lnTo>
                <a:lnTo>
                  <a:pt x="4925254" y="3881524"/>
                </a:lnTo>
                <a:lnTo>
                  <a:pt x="0" y="38815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1467</TotalTime>
  <Words>827</Words>
  <Application>Microsoft Macintosh PowerPoint</Application>
  <PresentationFormat>Custom</PresentationFormat>
  <Paragraphs>117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30" baseType="lpstr">
      <vt:lpstr>Open Sans</vt:lpstr>
      <vt:lpstr>Montserrat Bold</vt:lpstr>
      <vt:lpstr>Arial</vt:lpstr>
      <vt:lpstr>Open Sans Semi-Bold</vt:lpstr>
      <vt:lpstr>Open Sans Medium</vt:lpstr>
      <vt:lpstr>Calibri</vt:lpstr>
      <vt:lpstr>Inter</vt:lpstr>
      <vt:lpstr>Inter Medium</vt:lpstr>
      <vt:lpstr>Open Sans Light</vt:lpstr>
      <vt:lpstr>Open Sans Italics</vt:lpstr>
      <vt:lpstr>Open Sans Bold</vt:lpstr>
      <vt:lpstr>Inter Bold</vt:lpstr>
      <vt:lpstr>Montserrat Semi-Bold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Parent Info Session PPT</dc:title>
  <dc:creator>Ashton, Amy (EECD/EDPE)</dc:creator>
  <cp:lastModifiedBy>Weir, Terry M (ASD-E)</cp:lastModifiedBy>
  <cp:revision>4</cp:revision>
  <dcterms:created xsi:type="dcterms:W3CDTF">2006-08-16T00:00:00Z</dcterms:created>
  <dcterms:modified xsi:type="dcterms:W3CDTF">2026-10-15T12:36:25Z</dcterms:modified>
  <dc:identifier>DAGPtnAf7PE</dc:identifier>
</cp:coreProperties>
</file>